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72"/>
  </p:notesMasterIdLst>
  <p:sldIdLst>
    <p:sldId id="275" r:id="rId2"/>
    <p:sldId id="833" r:id="rId3"/>
    <p:sldId id="759" r:id="rId4"/>
    <p:sldId id="276" r:id="rId5"/>
    <p:sldId id="809" r:id="rId6"/>
    <p:sldId id="810" r:id="rId7"/>
    <p:sldId id="807" r:id="rId8"/>
    <p:sldId id="712" r:id="rId9"/>
    <p:sldId id="713" r:id="rId10"/>
    <p:sldId id="715" r:id="rId11"/>
    <p:sldId id="716" r:id="rId12"/>
    <p:sldId id="717" r:id="rId13"/>
    <p:sldId id="767" r:id="rId14"/>
    <p:sldId id="379" r:id="rId15"/>
    <p:sldId id="718" r:id="rId16"/>
    <p:sldId id="769" r:id="rId17"/>
    <p:sldId id="770" r:id="rId18"/>
    <p:sldId id="771" r:id="rId19"/>
    <p:sldId id="825" r:id="rId20"/>
    <p:sldId id="826" r:id="rId21"/>
    <p:sldId id="776" r:id="rId22"/>
    <p:sldId id="722" r:id="rId23"/>
    <p:sldId id="737" r:id="rId24"/>
    <p:sldId id="745" r:id="rId25"/>
    <p:sldId id="346" r:id="rId26"/>
    <p:sldId id="739" r:id="rId27"/>
    <p:sldId id="731" r:id="rId28"/>
    <p:sldId id="750" r:id="rId29"/>
    <p:sldId id="753" r:id="rId30"/>
    <p:sldId id="777" r:id="rId31"/>
    <p:sldId id="811" r:id="rId32"/>
    <p:sldId id="779" r:id="rId33"/>
    <p:sldId id="780" r:id="rId34"/>
    <p:sldId id="781" r:id="rId35"/>
    <p:sldId id="782" r:id="rId36"/>
    <p:sldId id="783" r:id="rId37"/>
    <p:sldId id="784" r:id="rId38"/>
    <p:sldId id="785" r:id="rId39"/>
    <p:sldId id="786" r:id="rId40"/>
    <p:sldId id="787" r:id="rId41"/>
    <p:sldId id="788" r:id="rId42"/>
    <p:sldId id="789" r:id="rId43"/>
    <p:sldId id="790" r:id="rId44"/>
    <p:sldId id="791" r:id="rId45"/>
    <p:sldId id="793" r:id="rId46"/>
    <p:sldId id="812" r:id="rId47"/>
    <p:sldId id="795" r:id="rId48"/>
    <p:sldId id="827" r:id="rId49"/>
    <p:sldId id="828" r:id="rId50"/>
    <p:sldId id="805" r:id="rId51"/>
    <p:sldId id="806" r:id="rId52"/>
    <p:sldId id="796" r:id="rId53"/>
    <p:sldId id="798" r:id="rId54"/>
    <p:sldId id="799" r:id="rId55"/>
    <p:sldId id="801" r:id="rId56"/>
    <p:sldId id="802" r:id="rId57"/>
    <p:sldId id="803" r:id="rId58"/>
    <p:sldId id="804" r:id="rId59"/>
    <p:sldId id="814" r:id="rId60"/>
    <p:sldId id="815" r:id="rId61"/>
    <p:sldId id="778" r:id="rId62"/>
    <p:sldId id="816" r:id="rId63"/>
    <p:sldId id="817" r:id="rId64"/>
    <p:sldId id="818" r:id="rId65"/>
    <p:sldId id="819" r:id="rId66"/>
    <p:sldId id="820" r:id="rId67"/>
    <p:sldId id="821" r:id="rId68"/>
    <p:sldId id="822" r:id="rId69"/>
    <p:sldId id="823" r:id="rId70"/>
    <p:sldId id="824" r:id="rId71"/>
  </p:sldIdLst>
  <p:sldSz cx="9144000" cy="6858000" type="screen4x3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9565E-C478-8A46-A5B3-CDB3E302CC90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4D07-078C-0242-9F24-346DC38BB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822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MaMuT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fully-automated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meant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semi-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semi-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branches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de-DE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add time to our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93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11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91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Snake by rows: right &amp; down,</a:t>
            </a:r>
          </a:p>
          <a:p>
            <a:r>
              <a:rPr lang="en-US" dirty="0"/>
              <a:t>X=5,y=2, overlap=15%</a:t>
            </a:r>
          </a:p>
          <a:p>
            <a:r>
              <a:rPr lang="en-US" dirty="0"/>
              <a:t>Afterwards: show example of wrong pre-arrangement -&gt; will fail totally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16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add time to our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3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4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look at translation = drift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0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5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corrected for drift, next -&gt; track objects of interest and measure specific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14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51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3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you are only interested in “track” properties like lifetime, velocity, etc. detecting maxima and tracking them should be enough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4D07-078C-0242-9F24-346DC38BBE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3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9873" y="2996952"/>
            <a:ext cx="4464496" cy="360040"/>
          </a:xfrm>
        </p:spPr>
        <p:txBody>
          <a:bodyPr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edit author list&gt;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87624" y="2780928"/>
            <a:ext cx="7560840" cy="819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5" y="1556792"/>
            <a:ext cx="6984776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6" y="4077074"/>
            <a:ext cx="6335713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377"/>
            <a:r>
              <a:rPr lang="en-US"/>
              <a:t>Edit Master text styles</a:t>
            </a:r>
          </a:p>
          <a:p>
            <a:pPr marL="0" lvl="1" defTabSz="914377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D87D2B-23D1-8840-9C41-2BDD800C6044}"/>
              </a:ext>
            </a:extLst>
          </p:cNvPr>
          <p:cNvSpPr txBox="1">
            <a:spLocks/>
          </p:cNvSpPr>
          <p:nvPr/>
        </p:nvSpPr>
        <p:spPr>
          <a:xfrm>
            <a:off x="1187624" y="2780928"/>
            <a:ext cx="7560840" cy="819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01F465-26CC-8D4B-ADB1-9DB9A3442F44}"/>
              </a:ext>
            </a:extLst>
          </p:cNvPr>
          <p:cNvCxnSpPr/>
          <p:nvPr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BGlogo.png">
            <a:extLst>
              <a:ext uri="{FF2B5EF4-FFF2-40B4-BE49-F238E27FC236}">
                <a16:creationId xmlns:a16="http://schemas.microsoft.com/office/drawing/2014/main" id="{FA79B716-B4B4-714D-B036-0473B9D5D5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43" y="2901282"/>
            <a:ext cx="1512167" cy="6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8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5"/>
          </a:xfrm>
        </p:spPr>
        <p:txBody>
          <a:bodyPr/>
          <a:lstStyle>
            <a:lvl1pPr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70"/>
            <a:ext cx="8229600" cy="4704095"/>
          </a:xfrm>
        </p:spPr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z="1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/>
        </p:nvSpPr>
        <p:spPr>
          <a:xfrm>
            <a:off x="2135189" y="30469"/>
            <a:ext cx="408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0" dirty="0">
                <a:solidFill>
                  <a:schemeClr val="accent1"/>
                </a:solidFill>
              </a:rPr>
              <a:t>Image Registration, Tracking </a:t>
            </a:r>
            <a:r>
              <a:rPr lang="de-DE" sz="1800" b="0" dirty="0" err="1">
                <a:solidFill>
                  <a:schemeClr val="accent1"/>
                </a:solidFill>
              </a:rPr>
              <a:t>and</a:t>
            </a:r>
            <a:r>
              <a:rPr lang="de-DE" sz="1800" b="0" dirty="0">
                <a:solidFill>
                  <a:schemeClr val="accent1"/>
                </a:solidFill>
              </a:rPr>
              <a:t> </a:t>
            </a:r>
            <a:r>
              <a:rPr lang="de-DE" sz="1800" b="0" dirty="0" err="1">
                <a:solidFill>
                  <a:schemeClr val="accent1"/>
                </a:solidFill>
              </a:rPr>
              <a:t>Stitching</a:t>
            </a:r>
            <a:endParaRPr lang="de-DE" sz="1800" b="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59FC5-8B68-5C43-9DFF-2C55CD6DD839}"/>
              </a:ext>
            </a:extLst>
          </p:cNvPr>
          <p:cNvSpPr txBox="1"/>
          <p:nvPr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z="1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 descr="CBGlogo.png">
            <a:extLst>
              <a:ext uri="{FF2B5EF4-FFF2-40B4-BE49-F238E27FC236}">
                <a16:creationId xmlns:a16="http://schemas.microsoft.com/office/drawing/2014/main" id="{89297A2B-0FCE-2049-AC7B-B3DAB3A180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9873" y="2895600"/>
            <a:ext cx="4464496" cy="360040"/>
          </a:xfrm>
        </p:spPr>
        <p:txBody>
          <a:bodyPr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edit author list&gt;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187624" y="2780928"/>
            <a:ext cx="7560840" cy="819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5" y="1556792"/>
            <a:ext cx="6984776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6" y="4077074"/>
            <a:ext cx="6335713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377"/>
            <a:r>
              <a:rPr lang="en-US" dirty="0"/>
              <a:t>Click to edit Master text styles</a:t>
            </a:r>
          </a:p>
          <a:p>
            <a:pPr marL="457189" lvl="1" defTabSz="914377"/>
            <a:r>
              <a:rPr lang="en-US" dirty="0"/>
              <a:t>Second level</a:t>
            </a:r>
          </a:p>
        </p:txBody>
      </p:sp>
      <p:pic>
        <p:nvPicPr>
          <p:cNvPr id="10" name="Picture 9" descr="CBGlogo.png">
            <a:extLst>
              <a:ext uri="{FF2B5EF4-FFF2-40B4-BE49-F238E27FC236}">
                <a16:creationId xmlns:a16="http://schemas.microsoft.com/office/drawing/2014/main" id="{C50DC6D2-6A46-8946-B4B6-1A6DCFCE1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43" y="2901282"/>
            <a:ext cx="1512167" cy="6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3728" y="332657"/>
            <a:ext cx="6563072" cy="65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7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2" r:id="rId3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rgbClr val="17375E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12" Type="http://schemas.openxmlformats.org/officeDocument/2006/relationships/image" Target="../media/image3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gwww.epfl.ch/thevenaz/stackreg/" TargetMode="Externa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52.gif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iff"/><Relationship Id="rId3" Type="http://schemas.openxmlformats.org/officeDocument/2006/relationships/image" Target="../media/image104.tiff"/><Relationship Id="rId7" Type="http://schemas.openxmlformats.org/officeDocument/2006/relationships/image" Target="../media/image10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tiff"/><Relationship Id="rId5" Type="http://schemas.openxmlformats.org/officeDocument/2006/relationships/image" Target="../media/image103.tiff"/><Relationship Id="rId4" Type="http://schemas.openxmlformats.org/officeDocument/2006/relationships/image" Target="../media/image49.png"/><Relationship Id="rId9" Type="http://schemas.openxmlformats.org/officeDocument/2006/relationships/image" Target="../media/image108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f1000research.com/articles/9-14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4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"/><Relationship Id="rId7" Type="http://schemas.openxmlformats.org/officeDocument/2006/relationships/image" Target="../media/image145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tif"/><Relationship Id="rId5" Type="http://schemas.openxmlformats.org/officeDocument/2006/relationships/image" Target="../media/image143.tif"/><Relationship Id="rId4" Type="http://schemas.openxmlformats.org/officeDocument/2006/relationships/image" Target="../media/image142.t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5.png"/><Relationship Id="rId7" Type="http://schemas.openxmlformats.org/officeDocument/2006/relationships/image" Target="../media/image1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63.png"/><Relationship Id="rId4" Type="http://schemas.openxmlformats.org/officeDocument/2006/relationships/image" Target="../media/image11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9152" y="620688"/>
            <a:ext cx="7442448" cy="936104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Image Analysis with FIJI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0C325B5-6C73-904E-A5C0-DA2F426093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7666" y="1556792"/>
            <a:ext cx="6272361" cy="863600"/>
          </a:xfrm>
        </p:spPr>
        <p:txBody>
          <a:bodyPr>
            <a:normAutofit/>
          </a:bodyPr>
          <a:lstStyle/>
          <a:p>
            <a:r>
              <a:rPr lang="en-US" sz="2400" dirty="0"/>
              <a:t>6. Image Registration, Tracking, and Stitching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381773" y="3449960"/>
            <a:ext cx="500022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BF0F636-14A0-AA49-9722-CEFB7FB7F4E3}"/>
              </a:ext>
            </a:extLst>
          </p:cNvPr>
          <p:cNvSpPr txBox="1">
            <a:spLocks/>
          </p:cNvSpPr>
          <p:nvPr/>
        </p:nvSpPr>
        <p:spPr>
          <a:xfrm>
            <a:off x="1515989" y="4188393"/>
            <a:ext cx="6335713" cy="12249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Topics: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2">
                    <a:lumMod val="75000"/>
                  </a:schemeClr>
                </a:solidFill>
              </a:rPr>
              <a:t>Image Registration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2">
                    <a:lumMod val="75000"/>
                  </a:schemeClr>
                </a:solidFill>
              </a:rPr>
              <a:t>Time </a:t>
            </a:r>
            <a:r>
              <a:rPr lang="de-DE" b="0" dirty="0" err="1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de-DE" b="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0" dirty="0" err="1">
                <a:solidFill>
                  <a:schemeClr val="tx2">
                    <a:lumMod val="75000"/>
                  </a:schemeClr>
                </a:solidFill>
              </a:rPr>
              <a:t>analysis</a:t>
            </a:r>
            <a:r>
              <a:rPr lang="de-DE" b="0" dirty="0">
                <a:solidFill>
                  <a:schemeClr val="tx2">
                    <a:lumMod val="75000"/>
                  </a:schemeClr>
                </a:solidFill>
              </a:rPr>
              <a:t>: Tracking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2">
                    <a:lumMod val="75000"/>
                  </a:schemeClr>
                </a:solidFill>
              </a:rPr>
              <a:t>Image </a:t>
            </a:r>
            <a:r>
              <a:rPr lang="de-DE" b="0" dirty="0" err="1">
                <a:solidFill>
                  <a:schemeClr val="tx2">
                    <a:lumMod val="75000"/>
                  </a:schemeClr>
                </a:solidFill>
              </a:rPr>
              <a:t>Stitching</a:t>
            </a:r>
            <a:endParaRPr lang="de-DE" b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15F42DD-B8C3-074F-A4F3-3A0F798621B2}"/>
              </a:ext>
            </a:extLst>
          </p:cNvPr>
          <p:cNvSpPr txBox="1">
            <a:spLocks/>
          </p:cNvSpPr>
          <p:nvPr/>
        </p:nvSpPr>
        <p:spPr>
          <a:xfrm>
            <a:off x="2375756" y="2492896"/>
            <a:ext cx="5328592" cy="1355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Gayathri Nadar, Noreen Walker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Scientific Computing Facility, MPI-CBG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3.-7.5.2021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B7908-ED31-D74B-B3DA-31C1EF95FDB7}"/>
              </a:ext>
            </a:extLst>
          </p:cNvPr>
          <p:cNvSpPr/>
          <p:nvPr/>
        </p:nvSpPr>
        <p:spPr>
          <a:xfrm>
            <a:off x="368102" y="582181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17375E"/>
                </a:solidFill>
              </a:rPr>
              <a:t>With material from:</a:t>
            </a:r>
          </a:p>
          <a:p>
            <a:r>
              <a:rPr lang="en-US" sz="1600" b="1" dirty="0">
                <a:solidFill>
                  <a:srgbClr val="17375E"/>
                </a:solidFill>
              </a:rPr>
              <a:t>Robert </a:t>
            </a:r>
            <a:r>
              <a:rPr lang="en-US" sz="1600" b="1" dirty="0" err="1">
                <a:solidFill>
                  <a:srgbClr val="17375E"/>
                </a:solidFill>
              </a:rPr>
              <a:t>Haase</a:t>
            </a:r>
            <a:endParaRPr lang="en-US" sz="1600" b="1" dirty="0">
              <a:solidFill>
                <a:srgbClr val="17375E"/>
              </a:solidFill>
            </a:endParaRPr>
          </a:p>
          <a:p>
            <a:r>
              <a:rPr lang="en-US" sz="1600" dirty="0">
                <a:solidFill>
                  <a:srgbClr val="17375E"/>
                </a:solidFill>
              </a:rPr>
              <a:t>Benoit </a:t>
            </a:r>
            <a:r>
              <a:rPr lang="en-US" sz="1600" dirty="0" err="1">
                <a:solidFill>
                  <a:srgbClr val="17375E"/>
                </a:solidFill>
              </a:rPr>
              <a:t>Lombardot</a:t>
            </a:r>
            <a:endParaRPr lang="en-US" sz="16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79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C92F-E936-4297-9CAB-6102183B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Strategies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F98B5E-A896-459F-B108-735517320FE4}"/>
              </a:ext>
            </a:extLst>
          </p:cNvPr>
          <p:cNvSpPr txBox="1">
            <a:spLocks/>
          </p:cNvSpPr>
          <p:nvPr/>
        </p:nvSpPr>
        <p:spPr>
          <a:xfrm>
            <a:off x="1315838" y="1768362"/>
            <a:ext cx="6172200" cy="4337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i="1" dirty="0"/>
              <a:t>Feature-based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54E157-0815-4A71-82BD-777DD8E13B53}"/>
              </a:ext>
            </a:extLst>
          </p:cNvPr>
          <p:cNvSpPr txBox="1">
            <a:spLocks/>
          </p:cNvSpPr>
          <p:nvPr/>
        </p:nvSpPr>
        <p:spPr>
          <a:xfrm>
            <a:off x="1315838" y="1752973"/>
            <a:ext cx="6172200" cy="4337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versus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E412E1-D330-4B6B-B6E2-40346B827D00}"/>
              </a:ext>
            </a:extLst>
          </p:cNvPr>
          <p:cNvSpPr txBox="1">
            <a:spLocks/>
          </p:cNvSpPr>
          <p:nvPr/>
        </p:nvSpPr>
        <p:spPr>
          <a:xfrm>
            <a:off x="1222674" y="1770111"/>
            <a:ext cx="6172200" cy="4337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5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Intensity-based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98CA6-710C-452F-879E-113349E61B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5406555" y="2207839"/>
            <a:ext cx="663391" cy="706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51296-C557-4734-AB5C-6DFD5152AA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5411735" y="2209288"/>
            <a:ext cx="660378" cy="7029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87A810-F955-4D8C-8DD2-CDCFCDE30F62}"/>
              </a:ext>
            </a:extLst>
          </p:cNvPr>
          <p:cNvSpPr/>
          <p:nvPr/>
        </p:nvSpPr>
        <p:spPr>
          <a:xfrm>
            <a:off x="5408977" y="2213277"/>
            <a:ext cx="667707" cy="6954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3BAFB-2FB3-4F32-8DEA-B75559F1DBEC}"/>
              </a:ext>
            </a:extLst>
          </p:cNvPr>
          <p:cNvSpPr txBox="1"/>
          <p:nvPr/>
        </p:nvSpPr>
        <p:spPr>
          <a:xfrm>
            <a:off x="6457545" y="2197187"/>
            <a:ext cx="1126585" cy="73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Mean squared error of pixel values </a:t>
            </a:r>
          </a:p>
          <a:p>
            <a:r>
              <a:rPr lang="en-GB" sz="1013" dirty="0"/>
              <a:t>MSE = 2000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84BC36-3717-4622-8EF9-3DFF46100B81}"/>
              </a:ext>
            </a:extLst>
          </p:cNvPr>
          <p:cNvGrpSpPr/>
          <p:nvPr/>
        </p:nvGrpSpPr>
        <p:grpSpPr>
          <a:xfrm>
            <a:off x="5368063" y="4711538"/>
            <a:ext cx="2224364" cy="855321"/>
            <a:chOff x="5986341" y="5524061"/>
            <a:chExt cx="2965819" cy="11404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030C84-F027-44E1-BD62-D1A21FC35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3000"/>
            </a:blip>
            <a:stretch>
              <a:fillRect/>
            </a:stretch>
          </p:blipFill>
          <p:spPr>
            <a:xfrm>
              <a:off x="5986341" y="5722887"/>
              <a:ext cx="884521" cy="9416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245AA-235F-46DE-B386-848CABF0C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8000"/>
            </a:blip>
            <a:stretch>
              <a:fillRect/>
            </a:stretch>
          </p:blipFill>
          <p:spPr>
            <a:xfrm>
              <a:off x="6519980" y="5524061"/>
              <a:ext cx="880504" cy="93732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22D7C9-6339-42AE-B276-0254B8B70C4E}"/>
                </a:ext>
              </a:extLst>
            </p:cNvPr>
            <p:cNvSpPr/>
            <p:nvPr/>
          </p:nvSpPr>
          <p:spPr>
            <a:xfrm>
              <a:off x="6524278" y="5731480"/>
              <a:ext cx="359042" cy="72143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05EBEF-DEDA-4630-A61A-E8602FFE512F}"/>
                </a:ext>
              </a:extLst>
            </p:cNvPr>
            <p:cNvSpPr txBox="1"/>
            <p:nvPr/>
          </p:nvSpPr>
          <p:spPr>
            <a:xfrm>
              <a:off x="7450046" y="6299461"/>
              <a:ext cx="1502114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13" dirty="0"/>
                <a:t>MSE = 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218FA0-C2DB-4D4C-AC4A-7A51D377E5E0}"/>
              </a:ext>
            </a:extLst>
          </p:cNvPr>
          <p:cNvGrpSpPr/>
          <p:nvPr/>
        </p:nvGrpSpPr>
        <p:grpSpPr>
          <a:xfrm>
            <a:off x="5345634" y="3010503"/>
            <a:ext cx="2252707" cy="799558"/>
            <a:chOff x="5956437" y="3256013"/>
            <a:chExt cx="3003609" cy="10660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6158D5-47B9-405A-9CA8-CAAAA698A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3000"/>
            </a:blip>
            <a:stretch>
              <a:fillRect/>
            </a:stretch>
          </p:blipFill>
          <p:spPr>
            <a:xfrm>
              <a:off x="5956437" y="3380488"/>
              <a:ext cx="884521" cy="94160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7854E9-644C-448F-A2FD-6FCC7FB3A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8000"/>
            </a:blip>
            <a:stretch>
              <a:fillRect/>
            </a:stretch>
          </p:blipFill>
          <p:spPr>
            <a:xfrm>
              <a:off x="6131591" y="3256013"/>
              <a:ext cx="880504" cy="93732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A772E4-E29E-461E-AFFD-20D5075723B6}"/>
                </a:ext>
              </a:extLst>
            </p:cNvPr>
            <p:cNvSpPr/>
            <p:nvPr/>
          </p:nvSpPr>
          <p:spPr>
            <a:xfrm>
              <a:off x="6141554" y="3387067"/>
              <a:ext cx="713204" cy="78591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E64F5E-A00F-4D35-8AF6-896B6F40EC4C}"/>
                </a:ext>
              </a:extLst>
            </p:cNvPr>
            <p:cNvSpPr txBox="1"/>
            <p:nvPr/>
          </p:nvSpPr>
          <p:spPr>
            <a:xfrm>
              <a:off x="7457933" y="3948710"/>
              <a:ext cx="150211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13" dirty="0"/>
                <a:t>MSE = 1900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8C07BB-C58C-46BC-AAB8-6E60EC329E82}"/>
              </a:ext>
            </a:extLst>
          </p:cNvPr>
          <p:cNvGrpSpPr/>
          <p:nvPr/>
        </p:nvGrpSpPr>
        <p:grpSpPr>
          <a:xfrm>
            <a:off x="5367400" y="3830981"/>
            <a:ext cx="2232841" cy="852804"/>
            <a:chOff x="5985458" y="4349985"/>
            <a:chExt cx="2977121" cy="11370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975531-AD30-432B-9FFF-ECB52592B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3000"/>
            </a:blip>
            <a:stretch>
              <a:fillRect/>
            </a:stretch>
          </p:blipFill>
          <p:spPr>
            <a:xfrm>
              <a:off x="5985458" y="4545455"/>
              <a:ext cx="884521" cy="94160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1119BF-64F4-4ABE-A9F9-785BB039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8000"/>
            </a:blip>
            <a:stretch>
              <a:fillRect/>
            </a:stretch>
          </p:blipFill>
          <p:spPr>
            <a:xfrm>
              <a:off x="6539230" y="4349985"/>
              <a:ext cx="880504" cy="93732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C6D3B8-631D-402E-A355-8399D2675E9F}"/>
                </a:ext>
              </a:extLst>
            </p:cNvPr>
            <p:cNvSpPr/>
            <p:nvPr/>
          </p:nvSpPr>
          <p:spPr>
            <a:xfrm>
              <a:off x="6524737" y="4552034"/>
              <a:ext cx="359042" cy="72143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9635-FE41-4350-B241-FD14EF3CC12B}"/>
                </a:ext>
              </a:extLst>
            </p:cNvPr>
            <p:cNvSpPr txBox="1"/>
            <p:nvPr/>
          </p:nvSpPr>
          <p:spPr>
            <a:xfrm>
              <a:off x="7460466" y="5102940"/>
              <a:ext cx="150211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13" dirty="0"/>
                <a:t>MSE = 500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401E4E-862A-4194-8E43-E575164B2DD6}"/>
              </a:ext>
            </a:extLst>
          </p:cNvPr>
          <p:cNvGrpSpPr/>
          <p:nvPr/>
        </p:nvGrpSpPr>
        <p:grpSpPr>
          <a:xfrm>
            <a:off x="1874965" y="4251439"/>
            <a:ext cx="1830420" cy="1393838"/>
            <a:chOff x="1328879" y="4910594"/>
            <a:chExt cx="2440560" cy="18584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FACFD56-2566-4A95-BD36-515BF7F9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879" y="5241107"/>
              <a:ext cx="1527938" cy="15279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9B1C2A9-0117-4670-9408-EC3BCD0C4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439" y="4910594"/>
              <a:ext cx="1521000" cy="1521000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3CD0658-2B80-42AF-8CAD-A4C51374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08" y="2176098"/>
            <a:ext cx="1145954" cy="11459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AC3104-16E9-4937-8DB1-3CA73AAE9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93" y="2176700"/>
            <a:ext cx="1140750" cy="114075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71C5F2E-58EF-4042-AEEA-B660FAC7EB40}"/>
              </a:ext>
            </a:extLst>
          </p:cNvPr>
          <p:cNvGrpSpPr/>
          <p:nvPr/>
        </p:nvGrpSpPr>
        <p:grpSpPr>
          <a:xfrm>
            <a:off x="2203300" y="2567041"/>
            <a:ext cx="661988" cy="386444"/>
            <a:chOff x="1766660" y="2664733"/>
            <a:chExt cx="882650" cy="515258"/>
          </a:xfrm>
        </p:grpSpPr>
        <p:sp>
          <p:nvSpPr>
            <p:cNvPr id="32" name="Cross 31">
              <a:extLst>
                <a:ext uri="{FF2B5EF4-FFF2-40B4-BE49-F238E27FC236}">
                  <a16:creationId xmlns:a16="http://schemas.microsoft.com/office/drawing/2014/main" id="{51ED6BC4-622A-491D-8402-C74E7725A231}"/>
                </a:ext>
              </a:extLst>
            </p:cNvPr>
            <p:cNvSpPr/>
            <p:nvPr/>
          </p:nvSpPr>
          <p:spPr>
            <a:xfrm rot="2708755">
              <a:off x="1768928" y="2662465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3" name="Cross 32">
              <a:extLst>
                <a:ext uri="{FF2B5EF4-FFF2-40B4-BE49-F238E27FC236}">
                  <a16:creationId xmlns:a16="http://schemas.microsoft.com/office/drawing/2014/main" id="{DE1FCCA7-F24E-428B-9930-359E73815C9E}"/>
                </a:ext>
              </a:extLst>
            </p:cNvPr>
            <p:cNvSpPr/>
            <p:nvPr/>
          </p:nvSpPr>
          <p:spPr>
            <a:xfrm rot="2708755">
              <a:off x="2470149" y="3000830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3A7788-AE6D-4CAC-AA3B-081717895ED1}"/>
              </a:ext>
            </a:extLst>
          </p:cNvPr>
          <p:cNvGrpSpPr/>
          <p:nvPr/>
        </p:nvGrpSpPr>
        <p:grpSpPr>
          <a:xfrm>
            <a:off x="2341414" y="2688144"/>
            <a:ext cx="672193" cy="386443"/>
            <a:chOff x="1950810" y="2826202"/>
            <a:chExt cx="896257" cy="515257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081955E-6E57-43FC-A37B-769CE9E55DB5}"/>
                </a:ext>
              </a:extLst>
            </p:cNvPr>
            <p:cNvSpPr/>
            <p:nvPr/>
          </p:nvSpPr>
          <p:spPr>
            <a:xfrm rot="2708755">
              <a:off x="1953078" y="2823934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965B13A8-2A51-451E-8BE9-F695F1A24057}"/>
                </a:ext>
              </a:extLst>
            </p:cNvPr>
            <p:cNvSpPr/>
            <p:nvPr/>
          </p:nvSpPr>
          <p:spPr>
            <a:xfrm rot="2708755">
              <a:off x="2667906" y="3162298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8C570E-CA65-4F26-BA15-5EFD6FEB5F28}"/>
              </a:ext>
            </a:extLst>
          </p:cNvPr>
          <p:cNvGrpSpPr/>
          <p:nvPr/>
        </p:nvGrpSpPr>
        <p:grpSpPr>
          <a:xfrm>
            <a:off x="2255010" y="2887489"/>
            <a:ext cx="661987" cy="369434"/>
            <a:chOff x="1835604" y="3091995"/>
            <a:chExt cx="882649" cy="492579"/>
          </a:xfrm>
        </p:grpSpPr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F852072D-FD01-45B0-A2D1-04B56618DA1B}"/>
                </a:ext>
              </a:extLst>
            </p:cNvPr>
            <p:cNvSpPr/>
            <p:nvPr/>
          </p:nvSpPr>
          <p:spPr>
            <a:xfrm rot="2708755">
              <a:off x="1837872" y="3089727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9" name="Cross 38">
              <a:extLst>
                <a:ext uri="{FF2B5EF4-FFF2-40B4-BE49-F238E27FC236}">
                  <a16:creationId xmlns:a16="http://schemas.microsoft.com/office/drawing/2014/main" id="{93D50350-ECBF-46C8-8E11-6BF1C9DD1322}"/>
                </a:ext>
              </a:extLst>
            </p:cNvPr>
            <p:cNvSpPr/>
            <p:nvPr/>
          </p:nvSpPr>
          <p:spPr>
            <a:xfrm rot="2708755">
              <a:off x="2539092" y="3405413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8EFACC-E82B-4EDD-A696-6154561C40F9}"/>
              </a:ext>
            </a:extLst>
          </p:cNvPr>
          <p:cNvGrpSpPr/>
          <p:nvPr/>
        </p:nvGrpSpPr>
        <p:grpSpPr>
          <a:xfrm>
            <a:off x="2474764" y="2267004"/>
            <a:ext cx="661307" cy="372156"/>
            <a:chOff x="2128610" y="2264683"/>
            <a:chExt cx="881743" cy="496208"/>
          </a:xfrm>
        </p:grpSpPr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E4590CCB-E129-48CF-97D7-2B0465213B58}"/>
                </a:ext>
              </a:extLst>
            </p:cNvPr>
            <p:cNvSpPr/>
            <p:nvPr/>
          </p:nvSpPr>
          <p:spPr>
            <a:xfrm rot="2708755">
              <a:off x="2831192" y="2581730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26E3E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0C8241AF-1002-4D64-BDF9-B00FF99A7783}"/>
                </a:ext>
              </a:extLst>
            </p:cNvPr>
            <p:cNvSpPr/>
            <p:nvPr/>
          </p:nvSpPr>
          <p:spPr>
            <a:xfrm rot="2708755">
              <a:off x="2130878" y="2262415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26E3E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062B96-D53C-4128-993C-65384661C5FA}"/>
              </a:ext>
            </a:extLst>
          </p:cNvPr>
          <p:cNvGrpSpPr/>
          <p:nvPr/>
        </p:nvGrpSpPr>
        <p:grpSpPr>
          <a:xfrm>
            <a:off x="1869478" y="3317450"/>
            <a:ext cx="1768929" cy="997719"/>
            <a:chOff x="1286038" y="3280264"/>
            <a:chExt cx="2358572" cy="133029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F653C6-8874-4463-A36E-4FA52D3878C2}"/>
                </a:ext>
              </a:extLst>
            </p:cNvPr>
            <p:cNvSpPr txBox="1"/>
            <p:nvPr/>
          </p:nvSpPr>
          <p:spPr>
            <a:xfrm>
              <a:off x="1286038" y="3844020"/>
              <a:ext cx="2358571" cy="3385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System of linear equations</a:t>
              </a:r>
            </a:p>
          </p:txBody>
        </p: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6841D50D-44BA-4DF1-B922-202CEAAC0ACA}"/>
                </a:ext>
              </a:extLst>
            </p:cNvPr>
            <p:cNvCxnSpPr>
              <a:stCxn id="29" idx="2"/>
              <a:endCxn id="44" idx="1"/>
            </p:cNvCxnSpPr>
            <p:nvPr/>
          </p:nvCxnSpPr>
          <p:spPr>
            <a:xfrm rot="5400000">
              <a:off x="1091795" y="3480644"/>
              <a:ext cx="726897" cy="338409"/>
            </a:xfrm>
            <a:prstGeom prst="bentConnector4">
              <a:avLst>
                <a:gd name="adj1" fmla="val 38356"/>
                <a:gd name="adj2" fmla="val 190068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6">
              <a:extLst>
                <a:ext uri="{FF2B5EF4-FFF2-40B4-BE49-F238E27FC236}">
                  <a16:creationId xmlns:a16="http://schemas.microsoft.com/office/drawing/2014/main" id="{3047EE4E-257F-4FC7-AB74-B1D0E344C1EA}"/>
                </a:ext>
              </a:extLst>
            </p:cNvPr>
            <p:cNvCxnSpPr>
              <a:stCxn id="30" idx="2"/>
              <a:endCxn id="44" idx="3"/>
            </p:cNvCxnSpPr>
            <p:nvPr/>
          </p:nvCxnSpPr>
          <p:spPr>
            <a:xfrm rot="16200000" flipH="1">
              <a:off x="3077068" y="3445755"/>
              <a:ext cx="733033" cy="402051"/>
            </a:xfrm>
            <a:prstGeom prst="bentConnector4">
              <a:avLst>
                <a:gd name="adj1" fmla="val 38454"/>
                <a:gd name="adj2" fmla="val 264967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73C4A2-ECF8-4697-9412-AFFCB158ADB4}"/>
                </a:ext>
              </a:extLst>
            </p:cNvPr>
            <p:cNvCxnSpPr>
              <a:stCxn id="44" idx="2"/>
            </p:cNvCxnSpPr>
            <p:nvPr/>
          </p:nvCxnSpPr>
          <p:spPr>
            <a:xfrm flipH="1">
              <a:off x="2460789" y="4182575"/>
              <a:ext cx="4535" cy="4279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Left Arrow 60">
            <a:extLst>
              <a:ext uri="{FF2B5EF4-FFF2-40B4-BE49-F238E27FC236}">
                <a16:creationId xmlns:a16="http://schemas.microsoft.com/office/drawing/2014/main" id="{CB69FD45-E1C6-4AD6-AC35-A6D4DB715DAE}"/>
              </a:ext>
            </a:extLst>
          </p:cNvPr>
          <p:cNvSpPr/>
          <p:nvPr/>
        </p:nvSpPr>
        <p:spPr>
          <a:xfrm rot="16200000">
            <a:off x="3416962" y="3754053"/>
            <a:ext cx="3294938" cy="205084"/>
          </a:xfrm>
          <a:prstGeom prst="leftArrow">
            <a:avLst>
              <a:gd name="adj1" fmla="val 85557"/>
              <a:gd name="adj2" fmla="val 87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30138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C92F-E936-4297-9CAB-6102183B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Misalignments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2D73-7E6C-43FA-A3BC-EB5F13DA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4" y="1726430"/>
            <a:ext cx="8293190" cy="68570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There are many facets of misalignments</a:t>
            </a:r>
          </a:p>
          <a:p>
            <a:r>
              <a:rPr lang="en-GB" dirty="0"/>
              <a:t>The less we observe, the easier is the correction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AFD220-B96F-427A-AD39-65EE6F9E7F61}"/>
              </a:ext>
            </a:extLst>
          </p:cNvPr>
          <p:cNvGrpSpPr/>
          <p:nvPr/>
        </p:nvGrpSpPr>
        <p:grpSpPr>
          <a:xfrm>
            <a:off x="6347501" y="1794797"/>
            <a:ext cx="1304048" cy="1304048"/>
            <a:chOff x="107504" y="2204864"/>
            <a:chExt cx="2448272" cy="24482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CF8D91-B36E-49E2-BB94-E7F0CE2E6B6C}"/>
                </a:ext>
              </a:extLst>
            </p:cNvPr>
            <p:cNvSpPr/>
            <p:nvPr/>
          </p:nvSpPr>
          <p:spPr>
            <a:xfrm>
              <a:off x="107504" y="2204864"/>
              <a:ext cx="2448272" cy="24482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C6E48C-17BA-4B40-BC47-D1E2B88C0796}"/>
                </a:ext>
              </a:extLst>
            </p:cNvPr>
            <p:cNvSpPr/>
            <p:nvPr/>
          </p:nvSpPr>
          <p:spPr>
            <a:xfrm>
              <a:off x="467544" y="2564904"/>
              <a:ext cx="432048" cy="432048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56EE0A0-DCD9-4DAB-A1A9-5473502A9E2A}"/>
                </a:ext>
              </a:extLst>
            </p:cNvPr>
            <p:cNvSpPr/>
            <p:nvPr/>
          </p:nvSpPr>
          <p:spPr>
            <a:xfrm>
              <a:off x="467544" y="2564904"/>
              <a:ext cx="432048" cy="43204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6D1951C-FB9B-480B-972D-CAFFEF407D2E}"/>
                </a:ext>
              </a:extLst>
            </p:cNvPr>
            <p:cNvSpPr/>
            <p:nvPr/>
          </p:nvSpPr>
          <p:spPr>
            <a:xfrm>
              <a:off x="683568" y="3789040"/>
              <a:ext cx="432048" cy="432048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2EE27D-F219-4C26-9223-4E068AD0E074}"/>
                </a:ext>
              </a:extLst>
            </p:cNvPr>
            <p:cNvSpPr/>
            <p:nvPr/>
          </p:nvSpPr>
          <p:spPr>
            <a:xfrm>
              <a:off x="683568" y="3789040"/>
              <a:ext cx="432048" cy="43204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9051C18-F0CA-4DC1-848F-EDA13169014C}"/>
                </a:ext>
              </a:extLst>
            </p:cNvPr>
            <p:cNvSpPr/>
            <p:nvPr/>
          </p:nvSpPr>
          <p:spPr>
            <a:xfrm>
              <a:off x="1475656" y="3284984"/>
              <a:ext cx="432048" cy="432048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64513E-7EA3-4820-824C-A6816877AB8B}"/>
                </a:ext>
              </a:extLst>
            </p:cNvPr>
            <p:cNvSpPr/>
            <p:nvPr/>
          </p:nvSpPr>
          <p:spPr>
            <a:xfrm>
              <a:off x="1475656" y="3284984"/>
              <a:ext cx="432048" cy="43204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B5912A-C4BA-4BE3-A48B-458B0E51D217}"/>
              </a:ext>
            </a:extLst>
          </p:cNvPr>
          <p:cNvSpPr txBox="1"/>
          <p:nvPr/>
        </p:nvSpPr>
        <p:spPr>
          <a:xfrm>
            <a:off x="6390970" y="3098845"/>
            <a:ext cx="121711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13" dirty="0"/>
              <a:t>aligned image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44DCDD-D5B8-4404-882C-C19DDC34B705}"/>
              </a:ext>
            </a:extLst>
          </p:cNvPr>
          <p:cNvGrpSpPr/>
          <p:nvPr/>
        </p:nvGrpSpPr>
        <p:grpSpPr>
          <a:xfrm>
            <a:off x="946901" y="3565986"/>
            <a:ext cx="1304048" cy="1552256"/>
            <a:chOff x="107504" y="4149080"/>
            <a:chExt cx="2160240" cy="257141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C12ECD-7F8E-4E12-84ED-1AB38F11E682}"/>
                </a:ext>
              </a:extLst>
            </p:cNvPr>
            <p:cNvSpPr/>
            <p:nvPr/>
          </p:nvSpPr>
          <p:spPr>
            <a:xfrm>
              <a:off x="107504" y="4149080"/>
              <a:ext cx="2160240" cy="2160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34FBBD-1FEA-4506-94BC-600054CC8FA8}"/>
                </a:ext>
              </a:extLst>
            </p:cNvPr>
            <p:cNvSpPr/>
            <p:nvPr/>
          </p:nvSpPr>
          <p:spPr>
            <a:xfrm>
              <a:off x="425186" y="446676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93A4854-3BC8-4AA4-81B6-7CD7BFC24F6B}"/>
                </a:ext>
              </a:extLst>
            </p:cNvPr>
            <p:cNvSpPr/>
            <p:nvPr/>
          </p:nvSpPr>
          <p:spPr>
            <a:xfrm>
              <a:off x="514137" y="4593835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548EF4-5440-4E13-857D-92A7D4A4B2F4}"/>
                </a:ext>
              </a:extLst>
            </p:cNvPr>
            <p:cNvSpPr/>
            <p:nvPr/>
          </p:nvSpPr>
          <p:spPr>
            <a:xfrm>
              <a:off x="615796" y="554688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314D1A-5263-49BB-BF59-EDB8028F9B13}"/>
                </a:ext>
              </a:extLst>
            </p:cNvPr>
            <p:cNvSpPr/>
            <p:nvPr/>
          </p:nvSpPr>
          <p:spPr>
            <a:xfrm>
              <a:off x="704747" y="5673955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9ECEB9-F91F-4CAC-93E1-2ABA6811768F}"/>
                </a:ext>
              </a:extLst>
            </p:cNvPr>
            <p:cNvSpPr/>
            <p:nvPr/>
          </p:nvSpPr>
          <p:spPr>
            <a:xfrm>
              <a:off x="1314697" y="5102127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BE5FF8-B755-43A0-BAA1-02D084CE323B}"/>
                </a:ext>
              </a:extLst>
            </p:cNvPr>
            <p:cNvSpPr/>
            <p:nvPr/>
          </p:nvSpPr>
          <p:spPr>
            <a:xfrm>
              <a:off x="1403648" y="5229200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BEC7CF-61E5-4504-9749-63947366FF78}"/>
                </a:ext>
              </a:extLst>
            </p:cNvPr>
            <p:cNvSpPr txBox="1"/>
            <p:nvPr/>
          </p:nvSpPr>
          <p:spPr>
            <a:xfrm>
              <a:off x="107504" y="6309320"/>
              <a:ext cx="2160240" cy="411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13" dirty="0"/>
                <a:t>translation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A1BD26-D50D-42F6-A3DC-547169849FD2}"/>
              </a:ext>
            </a:extLst>
          </p:cNvPr>
          <p:cNvGrpSpPr/>
          <p:nvPr/>
        </p:nvGrpSpPr>
        <p:grpSpPr>
          <a:xfrm>
            <a:off x="2294416" y="3565986"/>
            <a:ext cx="1304048" cy="1552256"/>
            <a:chOff x="2339752" y="4149080"/>
            <a:chExt cx="2160240" cy="257141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2CCEC-B665-49B9-ACC0-503F637D12D0}"/>
                </a:ext>
              </a:extLst>
            </p:cNvPr>
            <p:cNvSpPr/>
            <p:nvPr/>
          </p:nvSpPr>
          <p:spPr>
            <a:xfrm>
              <a:off x="2339752" y="4149080"/>
              <a:ext cx="2160240" cy="2160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DB2D6E0-2F23-4FEB-8660-6F60029C7020}"/>
                </a:ext>
              </a:extLst>
            </p:cNvPr>
            <p:cNvSpPr/>
            <p:nvPr/>
          </p:nvSpPr>
          <p:spPr>
            <a:xfrm>
              <a:off x="2657434" y="446676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EB8D3FD-3E3A-4BD6-A977-ACEF522C5210}"/>
                </a:ext>
              </a:extLst>
            </p:cNvPr>
            <p:cNvSpPr/>
            <p:nvPr/>
          </p:nvSpPr>
          <p:spPr>
            <a:xfrm>
              <a:off x="2848044" y="554688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D3328A-23A1-4DAC-9CB4-694B634A2125}"/>
                </a:ext>
              </a:extLst>
            </p:cNvPr>
            <p:cNvSpPr/>
            <p:nvPr/>
          </p:nvSpPr>
          <p:spPr>
            <a:xfrm>
              <a:off x="3546945" y="5102127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718E23C-8687-4D14-8A8B-27094DD75BB2}"/>
                </a:ext>
              </a:extLst>
            </p:cNvPr>
            <p:cNvSpPr/>
            <p:nvPr/>
          </p:nvSpPr>
          <p:spPr>
            <a:xfrm rot="20235711">
              <a:off x="2480853" y="4732227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2537AA-C470-42FC-AB87-465E13D39F2D}"/>
                </a:ext>
              </a:extLst>
            </p:cNvPr>
            <p:cNvSpPr/>
            <p:nvPr/>
          </p:nvSpPr>
          <p:spPr>
            <a:xfrm rot="20235711">
              <a:off x="3074137" y="5654727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D7DFA38-091A-47EF-B689-83EADFE29208}"/>
                </a:ext>
              </a:extLst>
            </p:cNvPr>
            <p:cNvSpPr/>
            <p:nvPr/>
          </p:nvSpPr>
          <p:spPr>
            <a:xfrm rot="20235711">
              <a:off x="3546813" y="4974398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F76258-76B8-42BE-BA44-5C53EDBB6B88}"/>
                </a:ext>
              </a:extLst>
            </p:cNvPr>
            <p:cNvSpPr txBox="1"/>
            <p:nvPr/>
          </p:nvSpPr>
          <p:spPr>
            <a:xfrm>
              <a:off x="2339752" y="6309320"/>
              <a:ext cx="2160240" cy="411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13" dirty="0"/>
                <a:t>rotation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D23937-4C9E-486B-B1F2-9CB9C15863DB}"/>
              </a:ext>
            </a:extLst>
          </p:cNvPr>
          <p:cNvGrpSpPr/>
          <p:nvPr/>
        </p:nvGrpSpPr>
        <p:grpSpPr>
          <a:xfrm>
            <a:off x="4997351" y="3565986"/>
            <a:ext cx="1304048" cy="1552256"/>
            <a:chOff x="4572000" y="4149080"/>
            <a:chExt cx="2160240" cy="257141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1173276-ABFD-4071-BA26-4BE7D46DE62F}"/>
                </a:ext>
              </a:extLst>
            </p:cNvPr>
            <p:cNvSpPr/>
            <p:nvPr/>
          </p:nvSpPr>
          <p:spPr>
            <a:xfrm>
              <a:off x="4572000" y="4149080"/>
              <a:ext cx="2160240" cy="2160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1295E9-B58C-4A2F-8384-80538A28DB42}"/>
                </a:ext>
              </a:extLst>
            </p:cNvPr>
            <p:cNvSpPr/>
            <p:nvPr/>
          </p:nvSpPr>
          <p:spPr>
            <a:xfrm>
              <a:off x="4889682" y="446676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274C20-C9E5-4A21-9D2A-21194671F8A5}"/>
                </a:ext>
              </a:extLst>
            </p:cNvPr>
            <p:cNvSpPr/>
            <p:nvPr/>
          </p:nvSpPr>
          <p:spPr>
            <a:xfrm>
              <a:off x="4889682" y="4648772"/>
              <a:ext cx="381219" cy="216024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EA5903-D52E-4971-A08E-BAB6BF0B8F1F}"/>
                </a:ext>
              </a:extLst>
            </p:cNvPr>
            <p:cNvSpPr/>
            <p:nvPr/>
          </p:nvSpPr>
          <p:spPr>
            <a:xfrm>
              <a:off x="5080292" y="554688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4CBD70-F2FE-4D3A-83FB-13B90FFB58D2}"/>
                </a:ext>
              </a:extLst>
            </p:cNvPr>
            <p:cNvSpPr/>
            <p:nvPr/>
          </p:nvSpPr>
          <p:spPr>
            <a:xfrm>
              <a:off x="5080292" y="5543417"/>
              <a:ext cx="381219" cy="216024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9991A30-CFBD-4B63-AEB2-7CE646C8360D}"/>
                </a:ext>
              </a:extLst>
            </p:cNvPr>
            <p:cNvSpPr/>
            <p:nvPr/>
          </p:nvSpPr>
          <p:spPr>
            <a:xfrm>
              <a:off x="5779193" y="5102127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6955DC-2846-4249-9E4B-617DB6495C10}"/>
                </a:ext>
              </a:extLst>
            </p:cNvPr>
            <p:cNvSpPr/>
            <p:nvPr/>
          </p:nvSpPr>
          <p:spPr>
            <a:xfrm>
              <a:off x="5779193" y="5157192"/>
              <a:ext cx="381219" cy="216024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592355-5AE6-4E7D-9D1F-865FCF770ADA}"/>
                </a:ext>
              </a:extLst>
            </p:cNvPr>
            <p:cNvSpPr txBox="1"/>
            <p:nvPr/>
          </p:nvSpPr>
          <p:spPr>
            <a:xfrm>
              <a:off x="4572000" y="6309320"/>
              <a:ext cx="2160240" cy="411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13" dirty="0"/>
                <a:t>scaling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7B3A42-55DC-4AF4-BEBA-774C15BBD460}"/>
              </a:ext>
            </a:extLst>
          </p:cNvPr>
          <p:cNvGrpSpPr/>
          <p:nvPr/>
        </p:nvGrpSpPr>
        <p:grpSpPr>
          <a:xfrm>
            <a:off x="6347501" y="3565986"/>
            <a:ext cx="1304048" cy="1552256"/>
            <a:chOff x="6804248" y="4149080"/>
            <a:chExt cx="2160240" cy="257141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C1ABA1A-1605-4DCD-AEF8-5A87BFC13A26}"/>
                </a:ext>
              </a:extLst>
            </p:cNvPr>
            <p:cNvGrpSpPr/>
            <p:nvPr/>
          </p:nvGrpSpPr>
          <p:grpSpPr>
            <a:xfrm>
              <a:off x="6804248" y="4149080"/>
              <a:ext cx="2160240" cy="2160240"/>
              <a:chOff x="6804248" y="4149080"/>
              <a:chExt cx="2160240" cy="216024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4A88EDE-5A09-483B-95B2-6945C4F7B725}"/>
                  </a:ext>
                </a:extLst>
              </p:cNvPr>
              <p:cNvSpPr/>
              <p:nvPr/>
            </p:nvSpPr>
            <p:spPr>
              <a:xfrm>
                <a:off x="6804248" y="4149080"/>
                <a:ext cx="2160240" cy="21602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7E72598-3F05-42B3-95CA-73CCDD1415E3}"/>
                  </a:ext>
                </a:extLst>
              </p:cNvPr>
              <p:cNvSpPr/>
              <p:nvPr/>
            </p:nvSpPr>
            <p:spPr>
              <a:xfrm>
                <a:off x="7121930" y="4466762"/>
                <a:ext cx="381219" cy="381219"/>
              </a:xfrm>
              <a:prstGeom prst="ellipse">
                <a:avLst/>
              </a:prstGeom>
              <a:solidFill>
                <a:srgbClr val="3FC9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738C15-8AC2-4B06-919D-92155BA175B8}"/>
                  </a:ext>
                </a:extLst>
              </p:cNvPr>
              <p:cNvSpPr/>
              <p:nvPr/>
            </p:nvSpPr>
            <p:spPr>
              <a:xfrm rot="19530512">
                <a:off x="6984832" y="4452212"/>
                <a:ext cx="241032" cy="381219"/>
              </a:xfrm>
              <a:prstGeom prst="ellipse">
                <a:avLst/>
              </a:prstGeom>
              <a:noFill/>
              <a:ln w="571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B07105B-5BFA-48F9-8EF5-815E275485A6}"/>
                  </a:ext>
                </a:extLst>
              </p:cNvPr>
              <p:cNvSpPr/>
              <p:nvPr/>
            </p:nvSpPr>
            <p:spPr>
              <a:xfrm>
                <a:off x="7312540" y="5546882"/>
                <a:ext cx="381219" cy="381219"/>
              </a:xfrm>
              <a:prstGeom prst="ellipse">
                <a:avLst/>
              </a:prstGeom>
              <a:solidFill>
                <a:srgbClr val="3FC9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170EA76-AFC8-4E76-B6DC-5AF497373656}"/>
                  </a:ext>
                </a:extLst>
              </p:cNvPr>
              <p:cNvSpPr/>
              <p:nvPr/>
            </p:nvSpPr>
            <p:spPr>
              <a:xfrm rot="19589714">
                <a:off x="7518511" y="5531033"/>
                <a:ext cx="259628" cy="381219"/>
              </a:xfrm>
              <a:prstGeom prst="ellipse">
                <a:avLst/>
              </a:prstGeom>
              <a:noFill/>
              <a:ln w="571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4B403A7-C5EB-4D52-A305-B08FC2E17A11}"/>
                  </a:ext>
                </a:extLst>
              </p:cNvPr>
              <p:cNvSpPr/>
              <p:nvPr/>
            </p:nvSpPr>
            <p:spPr>
              <a:xfrm>
                <a:off x="8011441" y="5102127"/>
                <a:ext cx="381219" cy="381219"/>
              </a:xfrm>
              <a:prstGeom prst="ellipse">
                <a:avLst/>
              </a:prstGeom>
              <a:solidFill>
                <a:srgbClr val="3FC9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2B449B-BD8B-49BC-AFEA-631EF9C6FC4C}"/>
                  </a:ext>
                </a:extLst>
              </p:cNvPr>
              <p:cNvSpPr/>
              <p:nvPr/>
            </p:nvSpPr>
            <p:spPr>
              <a:xfrm rot="19547873">
                <a:off x="8116118" y="5096009"/>
                <a:ext cx="259619" cy="381219"/>
              </a:xfrm>
              <a:prstGeom prst="ellipse">
                <a:avLst/>
              </a:prstGeom>
              <a:noFill/>
              <a:ln w="571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13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426C5-F98C-4031-9D72-F9F70D519378}"/>
                </a:ext>
              </a:extLst>
            </p:cNvPr>
            <p:cNvSpPr txBox="1"/>
            <p:nvPr/>
          </p:nvSpPr>
          <p:spPr>
            <a:xfrm>
              <a:off x="6804248" y="6309320"/>
              <a:ext cx="2160240" cy="411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13" dirty="0"/>
                <a:t>shearing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77655E-92B0-46DC-B3A7-2E62FE8D124F}"/>
              </a:ext>
            </a:extLst>
          </p:cNvPr>
          <p:cNvGrpSpPr/>
          <p:nvPr/>
        </p:nvGrpSpPr>
        <p:grpSpPr>
          <a:xfrm>
            <a:off x="3593195" y="3565987"/>
            <a:ext cx="1404156" cy="1552256"/>
            <a:chOff x="3635896" y="4293096"/>
            <a:chExt cx="1872208" cy="20696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CC4D82-AAE5-4E24-93C1-78B73864D7B8}"/>
                </a:ext>
              </a:extLst>
            </p:cNvPr>
            <p:cNvSpPr/>
            <p:nvPr/>
          </p:nvSpPr>
          <p:spPr>
            <a:xfrm>
              <a:off x="3707904" y="4293096"/>
              <a:ext cx="1738730" cy="17387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39A9B54-EFF2-4239-AECF-365EB89442A2}"/>
                </a:ext>
              </a:extLst>
            </p:cNvPr>
            <p:cNvSpPr/>
            <p:nvPr/>
          </p:nvSpPr>
          <p:spPr>
            <a:xfrm>
              <a:off x="3963600" y="4548792"/>
              <a:ext cx="306835" cy="306835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92E48E2-6DE0-41EF-B110-852289F14E15}"/>
                </a:ext>
              </a:extLst>
            </p:cNvPr>
            <p:cNvSpPr/>
            <p:nvPr/>
          </p:nvSpPr>
          <p:spPr>
            <a:xfrm>
              <a:off x="4117017" y="5418157"/>
              <a:ext cx="306835" cy="306835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E1E6856-DB96-4F82-917B-F650C3289BEF}"/>
                </a:ext>
              </a:extLst>
            </p:cNvPr>
            <p:cNvSpPr/>
            <p:nvPr/>
          </p:nvSpPr>
          <p:spPr>
            <a:xfrm>
              <a:off x="4679547" y="5060183"/>
              <a:ext cx="306835" cy="306835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235983B-AF61-430B-A3BB-7727F3A08794}"/>
                </a:ext>
              </a:extLst>
            </p:cNvPr>
            <p:cNvSpPr/>
            <p:nvPr/>
          </p:nvSpPr>
          <p:spPr>
            <a:xfrm>
              <a:off x="4174355" y="4759547"/>
              <a:ext cx="201457" cy="201457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C470956-4F9B-4DB8-8620-DCB83DEAF99B}"/>
                </a:ext>
              </a:extLst>
            </p:cNvPr>
            <p:cNvSpPr/>
            <p:nvPr/>
          </p:nvSpPr>
          <p:spPr>
            <a:xfrm>
              <a:off x="4275083" y="5330342"/>
              <a:ext cx="201457" cy="201457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285A9C9-261C-4D4C-8C5E-F4797088BCB6}"/>
                </a:ext>
              </a:extLst>
            </p:cNvPr>
            <p:cNvSpPr/>
            <p:nvPr/>
          </p:nvSpPr>
          <p:spPr>
            <a:xfrm>
              <a:off x="4644421" y="5095309"/>
              <a:ext cx="201457" cy="201457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B079F4-C975-4F13-BC60-55DF1CE61DF1}"/>
                </a:ext>
              </a:extLst>
            </p:cNvPr>
            <p:cNvSpPr txBox="1"/>
            <p:nvPr/>
          </p:nvSpPr>
          <p:spPr>
            <a:xfrm>
              <a:off x="3635896" y="6031826"/>
              <a:ext cx="1872208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13" dirty="0"/>
                <a:t>isometric scaling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26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C92F-E936-4297-9CAB-6102183B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B166A-B784-4AF8-B64C-CC3550C79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65" y="2378003"/>
            <a:ext cx="898957" cy="898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B24B7-8DC5-43A6-A649-91111FA44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523" y="2379770"/>
            <a:ext cx="898957" cy="89895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C6DE9F8-8869-4212-8351-93A90DCB4817}"/>
              </a:ext>
            </a:extLst>
          </p:cNvPr>
          <p:cNvGrpSpPr/>
          <p:nvPr/>
        </p:nvGrpSpPr>
        <p:grpSpPr>
          <a:xfrm>
            <a:off x="3725794" y="2260769"/>
            <a:ext cx="3815774" cy="1028292"/>
            <a:chOff x="3443725" y="1142642"/>
            <a:chExt cx="5087698" cy="13710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3FA4E5-B0EC-4788-9FB0-14669351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6214" y="1301910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93969D-3A0C-4C7E-9155-8332F7A4A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1469" y="1142642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06751A9-2E0D-44FF-98D2-9EAC1AD6734A}"/>
                </a:ext>
              </a:extLst>
            </p:cNvPr>
            <p:cNvSpPr/>
            <p:nvPr/>
          </p:nvSpPr>
          <p:spPr>
            <a:xfrm rot="5400000">
              <a:off x="2924180" y="1820971"/>
              <a:ext cx="1212272" cy="173181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5477E8-3166-4B83-9F34-E1D58F7B316C}"/>
                </a:ext>
              </a:extLst>
            </p:cNvPr>
            <p:cNvSpPr txBox="1"/>
            <p:nvPr/>
          </p:nvSpPr>
          <p:spPr>
            <a:xfrm>
              <a:off x="5598878" y="1305273"/>
              <a:ext cx="2932545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013" dirty="0"/>
                <a:t>Translation only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16E3A5-3F68-4536-9979-109424AA51CA}"/>
              </a:ext>
            </a:extLst>
          </p:cNvPr>
          <p:cNvGrpSpPr/>
          <p:nvPr/>
        </p:nvGrpSpPr>
        <p:grpSpPr>
          <a:xfrm>
            <a:off x="1751522" y="3402885"/>
            <a:ext cx="5806209" cy="1008455"/>
            <a:chOff x="811362" y="2665462"/>
            <a:chExt cx="7741612" cy="13446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932B43-02F3-4EC3-BBFE-EFD77B913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9485" y="2668889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1E6FD6-191E-42AC-9785-4B9BA2C91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362" y="2674778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137A56-AEEB-4B5A-ADFD-0B8331C2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1158" y="2675380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24E361-A71E-4EBB-A577-E5217C97C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00000">
              <a:off x="4055407" y="2811460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3C5F67C-EED6-4E9E-916A-2BC9B9187440}"/>
                </a:ext>
              </a:extLst>
            </p:cNvPr>
            <p:cNvSpPr/>
            <p:nvPr/>
          </p:nvSpPr>
          <p:spPr>
            <a:xfrm rot="5400000">
              <a:off x="2914943" y="3185007"/>
              <a:ext cx="1212272" cy="173181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E21F1E-F0A0-4F59-A0DA-1CADD26C844D}"/>
                </a:ext>
              </a:extLst>
            </p:cNvPr>
            <p:cNvSpPr txBox="1"/>
            <p:nvPr/>
          </p:nvSpPr>
          <p:spPr>
            <a:xfrm>
              <a:off x="5620429" y="2677005"/>
              <a:ext cx="2932545" cy="746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013" dirty="0"/>
                <a:t>Translation</a:t>
              </a:r>
            </a:p>
            <a:p>
              <a:pPr algn="r"/>
              <a:r>
                <a:rPr lang="en-GB" sz="1013" dirty="0"/>
                <a:t>+ Rotation</a:t>
              </a:r>
            </a:p>
            <a:p>
              <a:pPr algn="r"/>
              <a:r>
                <a:rPr lang="en-GB" sz="1013" dirty="0"/>
                <a:t>Rigid transformation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D3C1E3-5066-4E82-9D9E-74248C34B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0998" y="3383588"/>
              <a:ext cx="1893455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B75697-F57C-4D4E-89B5-E62C3A01BFF8}"/>
              </a:ext>
            </a:extLst>
          </p:cNvPr>
          <p:cNvGrpSpPr/>
          <p:nvPr/>
        </p:nvGrpSpPr>
        <p:grpSpPr>
          <a:xfrm>
            <a:off x="1751521" y="4431647"/>
            <a:ext cx="5787737" cy="912287"/>
            <a:chOff x="811362" y="4037145"/>
            <a:chExt cx="7716982" cy="121638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079FF3-8919-403E-B1AF-C8E655B3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877" y="4045204"/>
              <a:ext cx="1198835" cy="11988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5F28C9-68F1-47AC-BC7D-B676F805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362" y="4037145"/>
              <a:ext cx="1201970" cy="12019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8186D09-C230-49D5-AA01-06CBFEF2F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1140" y="4045219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7C32767-4D9E-4EC1-9160-AD81869FF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831950">
              <a:off x="4480781" y="4324361"/>
              <a:ext cx="610485" cy="6104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6C87F15-DB09-4E5C-B6FE-2A2E84DB0524}"/>
                </a:ext>
              </a:extLst>
            </p:cNvPr>
            <p:cNvSpPr/>
            <p:nvPr/>
          </p:nvSpPr>
          <p:spPr>
            <a:xfrm rot="5400000">
              <a:off x="2913403" y="4560801"/>
              <a:ext cx="1212272" cy="173181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8CFE49-C40E-4936-9C1D-EEC63A4FE2BE}"/>
                </a:ext>
              </a:extLst>
            </p:cNvPr>
            <p:cNvSpPr txBox="1"/>
            <p:nvPr/>
          </p:nvSpPr>
          <p:spPr>
            <a:xfrm>
              <a:off x="5183242" y="4037404"/>
              <a:ext cx="3345102" cy="95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013" dirty="0"/>
                <a:t>Translation</a:t>
              </a:r>
            </a:p>
            <a:p>
              <a:pPr algn="r"/>
              <a:r>
                <a:rPr lang="en-GB" sz="1013" dirty="0"/>
                <a:t>+ Rotation</a:t>
              </a:r>
            </a:p>
            <a:p>
              <a:pPr algn="r"/>
              <a:r>
                <a:rPr lang="en-GB" sz="1013" dirty="0"/>
                <a:t>+ Isometric scaling</a:t>
              </a:r>
            </a:p>
            <a:p>
              <a:pPr algn="r"/>
              <a:r>
                <a:rPr lang="en-GB" sz="1013" dirty="0"/>
                <a:t>Geometric similar transformation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4F9B746-433C-493A-8D3B-E3EC6FD94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3379" y="4951804"/>
              <a:ext cx="2956446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2C3219-5247-4967-A42D-28AD80C7BA47}"/>
              </a:ext>
            </a:extLst>
          </p:cNvPr>
          <p:cNvGrpSpPr/>
          <p:nvPr/>
        </p:nvGrpSpPr>
        <p:grpSpPr>
          <a:xfrm>
            <a:off x="1751523" y="5457913"/>
            <a:ext cx="5792354" cy="917930"/>
            <a:chOff x="811362" y="5405501"/>
            <a:chExt cx="7723139" cy="122390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067A429-B1E9-4F35-BC30-42950F431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85362" y="5430799"/>
              <a:ext cx="1201553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9BCAFED-3421-4C31-84B6-831D8893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362" y="5424506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C2D8844-7053-4074-97B3-81E6D4CD0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8631" y="5425108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7C8236-E8A2-44B1-B59B-3A59C737C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800000">
              <a:off x="4400242" y="5741978"/>
              <a:ext cx="802201" cy="402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7EB83F4-0638-4608-ADAE-9779F21A028F}"/>
                </a:ext>
              </a:extLst>
            </p:cNvPr>
            <p:cNvSpPr/>
            <p:nvPr/>
          </p:nvSpPr>
          <p:spPr>
            <a:xfrm rot="5400000">
              <a:off x="2919560" y="5936595"/>
              <a:ext cx="1212272" cy="173181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E7BAAC-4EF3-4C2C-AC6E-8134EBF60784}"/>
                </a:ext>
              </a:extLst>
            </p:cNvPr>
            <p:cNvSpPr txBox="1"/>
            <p:nvPr/>
          </p:nvSpPr>
          <p:spPr>
            <a:xfrm>
              <a:off x="5189398" y="5405501"/>
              <a:ext cx="3345103" cy="1162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013" dirty="0"/>
                <a:t>Translation</a:t>
              </a:r>
            </a:p>
            <a:p>
              <a:pPr algn="r"/>
              <a:r>
                <a:rPr lang="en-GB" sz="1013" dirty="0"/>
                <a:t>+ Rotation</a:t>
              </a:r>
            </a:p>
            <a:p>
              <a:pPr algn="r"/>
              <a:r>
                <a:rPr lang="en-GB" sz="1013" dirty="0"/>
                <a:t>+ scaling</a:t>
              </a:r>
            </a:p>
            <a:p>
              <a:pPr algn="r"/>
              <a:r>
                <a:rPr lang="en-GB" sz="1013" dirty="0"/>
                <a:t>[+shearing]</a:t>
              </a:r>
            </a:p>
            <a:p>
              <a:pPr algn="r"/>
              <a:r>
                <a:rPr lang="en-GB" sz="1013" dirty="0"/>
                <a:t>Affine transformation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D1B94D-E339-4491-A3D2-6B2E7FE98CAD}"/>
                </a:ext>
              </a:extLst>
            </p:cNvPr>
            <p:cNvCxnSpPr/>
            <p:nvPr/>
          </p:nvCxnSpPr>
          <p:spPr>
            <a:xfrm flipH="1">
              <a:off x="6437848" y="6538983"/>
              <a:ext cx="2005831" cy="307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6A09F5E-345A-43C7-A0D4-EB14D79CE5BB}"/>
              </a:ext>
            </a:extLst>
          </p:cNvPr>
          <p:cNvSpPr txBox="1"/>
          <p:nvPr/>
        </p:nvSpPr>
        <p:spPr>
          <a:xfrm>
            <a:off x="1751522" y="2109282"/>
            <a:ext cx="89073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13" dirty="0"/>
              <a:t>fixed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92AE63-1346-473B-8859-B85DBFD7DA84}"/>
              </a:ext>
            </a:extLst>
          </p:cNvPr>
          <p:cNvSpPr txBox="1"/>
          <p:nvPr/>
        </p:nvSpPr>
        <p:spPr>
          <a:xfrm>
            <a:off x="2712462" y="2108940"/>
            <a:ext cx="89990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13" dirty="0"/>
              <a:t>moving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51D32-D9D9-A64B-8ED7-B67451D66069}"/>
              </a:ext>
            </a:extLst>
          </p:cNvPr>
          <p:cNvSpPr txBox="1"/>
          <p:nvPr/>
        </p:nvSpPr>
        <p:spPr>
          <a:xfrm>
            <a:off x="495844" y="1265618"/>
            <a:ext cx="78243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17375E"/>
                </a:solidFill>
              </a:rPr>
              <a:t>Spatial transformations help to correct for the misalignments between fixed and the moving images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F3CDA8-FC27-FA43-9A94-4F4928595E4E}"/>
              </a:ext>
            </a:extLst>
          </p:cNvPr>
          <p:cNvSpPr/>
          <p:nvPr/>
        </p:nvSpPr>
        <p:spPr>
          <a:xfrm>
            <a:off x="6505903" y="2212713"/>
            <a:ext cx="1051828" cy="559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3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73F7-44BF-4618-8EE1-798239D8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37B53-0C0E-4D52-A8E9-7F80011C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543051"/>
            <a:ext cx="8293190" cy="399158"/>
          </a:xfrm>
        </p:spPr>
        <p:txBody>
          <a:bodyPr>
            <a:normAutofit fontScale="92500"/>
          </a:bodyPr>
          <a:lstStyle/>
          <a:p>
            <a:r>
              <a:rPr lang="en-US" dirty="0"/>
              <a:t>By applying image registration from frame to frame, we can do drift correction.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63BCD-2E8C-4D7F-80A3-5B5903466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64085"/>
            <a:ext cx="2132369" cy="21323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5AB53-D7AE-4B97-A4FD-4B0A1BB44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478" y="2164085"/>
            <a:ext cx="2132369" cy="21323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74FD8-CA41-4C06-8D71-693A132767BE}"/>
              </a:ext>
            </a:extLst>
          </p:cNvPr>
          <p:cNvSpPr txBox="1"/>
          <p:nvPr/>
        </p:nvSpPr>
        <p:spPr>
          <a:xfrm>
            <a:off x="2136478" y="1900458"/>
            <a:ext cx="213236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/>
              <a:t>Uncorrected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E184-07A3-4B4C-B5DC-7CAD2A4AFA03}"/>
              </a:ext>
            </a:extLst>
          </p:cNvPr>
          <p:cNvSpPr txBox="1"/>
          <p:nvPr/>
        </p:nvSpPr>
        <p:spPr>
          <a:xfrm>
            <a:off x="4572000" y="1904405"/>
            <a:ext cx="213236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/>
              <a:t>Corrected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D2ABE3-3564-4082-82F8-A916274AC047}"/>
              </a:ext>
            </a:extLst>
          </p:cNvPr>
          <p:cNvSpPr txBox="1">
            <a:spLocks/>
          </p:cNvSpPr>
          <p:nvPr/>
        </p:nvSpPr>
        <p:spPr>
          <a:xfrm>
            <a:off x="352146" y="4696715"/>
            <a:ext cx="6172200" cy="4118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Which transformation do we need to apply?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82FB2-A8DE-487E-8C51-39CFC075027C}"/>
              </a:ext>
            </a:extLst>
          </p:cNvPr>
          <p:cNvSpPr/>
          <p:nvPr/>
        </p:nvSpPr>
        <p:spPr>
          <a:xfrm>
            <a:off x="1684681" y="5179624"/>
            <a:ext cx="1753565" cy="64141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Translation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F57AE1-A0DC-4B63-B472-8700D25AA6B7}"/>
              </a:ext>
            </a:extLst>
          </p:cNvPr>
          <p:cNvSpPr/>
          <p:nvPr/>
        </p:nvSpPr>
        <p:spPr>
          <a:xfrm>
            <a:off x="3707357" y="5179624"/>
            <a:ext cx="1753565" cy="6414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Rigid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292D6-BC7F-4539-BA79-222C60A24025}"/>
              </a:ext>
            </a:extLst>
          </p:cNvPr>
          <p:cNvSpPr/>
          <p:nvPr/>
        </p:nvSpPr>
        <p:spPr>
          <a:xfrm>
            <a:off x="5727531" y="5179623"/>
            <a:ext cx="1753565" cy="6414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solidFill>
                  <a:schemeClr val="tx1"/>
                </a:solidFill>
              </a:rPr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414437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Registration: Many use cases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457200" y="1307809"/>
            <a:ext cx="8229600" cy="505795"/>
          </a:xfrm>
        </p:spPr>
        <p:txBody>
          <a:bodyPr>
            <a:normAutofit/>
          </a:bodyPr>
          <a:lstStyle/>
          <a:p>
            <a:r>
              <a:rPr lang="en-US" dirty="0"/>
              <a:t>Registration appears in many image pre-processing steps, such as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12381" y="1964163"/>
            <a:ext cx="1814859" cy="3325766"/>
            <a:chOff x="4181630" y="2560248"/>
            <a:chExt cx="2419812" cy="4434355"/>
          </a:xfrm>
        </p:grpSpPr>
        <p:grpSp>
          <p:nvGrpSpPr>
            <p:cNvPr id="43" name="Group 42"/>
            <p:cNvGrpSpPr/>
            <p:nvPr/>
          </p:nvGrpSpPr>
          <p:grpSpPr>
            <a:xfrm>
              <a:off x="4197921" y="2560248"/>
              <a:ext cx="2376068" cy="4434355"/>
              <a:chOff x="3932356" y="2716761"/>
              <a:chExt cx="2376068" cy="4434355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4004168" y="2716761"/>
                <a:ext cx="230425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Motion correction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932356" y="6566340"/>
                <a:ext cx="2375295" cy="584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750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Image source: http://</a:t>
                </a:r>
                <a:r>
                  <a:rPr lang="en-GB" sz="750" dirty="0" err="1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www.zmescience.com</a:t>
                </a:r>
                <a:r>
                  <a:rPr lang="en-GB" sz="750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/medicine/gifs-biology-human-body/</a:t>
                </a:r>
              </a:p>
            </p:txBody>
          </p:sp>
        </p:grpSp>
        <p:pic>
          <p:nvPicPr>
            <p:cNvPr id="51" name="Picture 50" descr="celegans_motion_correction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368" y="3195461"/>
              <a:ext cx="2413074" cy="1544367"/>
            </a:xfrm>
            <a:prstGeom prst="rect">
              <a:avLst/>
            </a:prstGeom>
          </p:spPr>
        </p:pic>
        <p:pic>
          <p:nvPicPr>
            <p:cNvPr id="52" name="Picture 51" descr="celegans_motion_corrected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630" y="4778763"/>
              <a:ext cx="2403344" cy="153814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4225759" y="2807713"/>
              <a:ext cx="230425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Original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524084" y="1760941"/>
            <a:ext cx="1147835" cy="3496290"/>
            <a:chOff x="7055895" y="2088360"/>
            <a:chExt cx="1530446" cy="466171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281" y="2996952"/>
              <a:ext cx="1442584" cy="1554565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2280" y="4581128"/>
              <a:ext cx="1440160" cy="1554565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>
            <a:xfrm>
              <a:off x="7055895" y="6165303"/>
              <a:ext cx="1530446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75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Image source: https://svi.nl/</a:t>
              </a:r>
              <a:r>
                <a:rPr lang="en-GB" sz="750" dirty="0" err="1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ChromaticAberrationCorrector</a:t>
              </a:r>
              <a:endParaRPr lang="en-GB" sz="75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055895" y="2088360"/>
              <a:ext cx="147345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Chromatic aberration correction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49450" y="1964163"/>
            <a:ext cx="1728192" cy="3341102"/>
            <a:chOff x="-2836200" y="2313200"/>
            <a:chExt cx="2304256" cy="4454803"/>
          </a:xfrm>
        </p:grpSpPr>
        <p:sp>
          <p:nvSpPr>
            <p:cNvPr id="62" name="TextBox 61"/>
            <p:cNvSpPr txBox="1"/>
            <p:nvPr/>
          </p:nvSpPr>
          <p:spPr>
            <a:xfrm>
              <a:off x="-2836200" y="2313200"/>
              <a:ext cx="230425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Slice alignment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2454228" y="6183227"/>
              <a:ext cx="1550083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dirty="0">
                  <a:solidFill>
                    <a:schemeClr val="tx2">
                      <a:lumMod val="75000"/>
                    </a:schemeClr>
                  </a:solidFill>
                </a:rPr>
                <a:t>Image source: http://</a:t>
              </a:r>
              <a:r>
                <a:rPr lang="en-US" sz="750" dirty="0" err="1">
                  <a:solidFill>
                    <a:schemeClr val="tx2">
                      <a:lumMod val="75000"/>
                    </a:schemeClr>
                  </a:solidFill>
                </a:rPr>
                <a:t>imagej.net</a:t>
              </a:r>
              <a:r>
                <a:rPr lang="en-US" sz="750" dirty="0">
                  <a:solidFill>
                    <a:schemeClr val="tx2">
                      <a:lumMod val="75000"/>
                    </a:schemeClr>
                  </a:solidFill>
                </a:rPr>
                <a:t>/</a:t>
              </a:r>
              <a:r>
                <a:rPr lang="en-US" sz="750" dirty="0" err="1">
                  <a:solidFill>
                    <a:schemeClr val="tx2">
                      <a:lumMod val="75000"/>
                    </a:schemeClr>
                  </a:solidFill>
                </a:rPr>
                <a:t>Register_Virtual_Stack_Slices</a:t>
              </a:r>
              <a:endParaRPr lang="en-US" sz="75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3" name="Picture 12" descr="RVS_Registered_tem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54228" y="4521381"/>
              <a:ext cx="1559851" cy="1524629"/>
            </a:xfrm>
            <a:prstGeom prst="rect">
              <a:avLst/>
            </a:prstGeom>
          </p:spPr>
        </p:pic>
        <p:pic>
          <p:nvPicPr>
            <p:cNvPr id="15" name="Picture 14" descr="RVS_Tem_example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63998" y="2959531"/>
              <a:ext cx="1559852" cy="152463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747523" y="1941011"/>
            <a:ext cx="2214246" cy="3100034"/>
            <a:chOff x="6330030" y="2276295"/>
            <a:chExt cx="2952328" cy="413337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0031" y="2944794"/>
              <a:ext cx="1432037" cy="17266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2198" y="2944793"/>
              <a:ext cx="1440160" cy="173727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30030" y="4528969"/>
              <a:ext cx="1432468" cy="163081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42198" y="4528969"/>
              <a:ext cx="1440160" cy="164510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438042" y="2276295"/>
              <a:ext cx="280831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Stitching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3129" y="6132674"/>
              <a:ext cx="26571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5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Image source: </a:t>
              </a:r>
              <a:r>
                <a:rPr lang="en-GB" sz="750" dirty="0" err="1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Carine</a:t>
              </a:r>
              <a:r>
                <a:rPr lang="en-GB" sz="75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GB" sz="750" dirty="0" err="1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Stapel</a:t>
              </a:r>
              <a:r>
                <a:rPr lang="en-GB" sz="75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 (</a:t>
              </a:r>
              <a:r>
                <a:rPr lang="en-GB" sz="750" dirty="0" err="1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Vastenhouw</a:t>
              </a:r>
              <a:r>
                <a:rPr lang="en-GB" sz="75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 lab)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95140" y="2416761"/>
            <a:ext cx="2336365" cy="2464438"/>
            <a:chOff x="-3889670" y="3109377"/>
            <a:chExt cx="3115153" cy="3285917"/>
          </a:xfrm>
        </p:grpSpPr>
        <p:sp>
          <p:nvSpPr>
            <p:cNvPr id="30" name="Rectangle 29"/>
            <p:cNvSpPr/>
            <p:nvPr/>
          </p:nvSpPr>
          <p:spPr>
            <a:xfrm>
              <a:off x="-3889670" y="3109377"/>
              <a:ext cx="3115153" cy="32859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8"/>
            <a:srcRect l="1613" t="9208" r="1720" b="10986"/>
            <a:stretch/>
          </p:blipFill>
          <p:spPr>
            <a:xfrm>
              <a:off x="-3575050" y="3460751"/>
              <a:ext cx="1384300" cy="137795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0"/>
            <a:srcRect l="727" t="6839" r="1527" b="8082"/>
            <a:stretch/>
          </p:blipFill>
          <p:spPr>
            <a:xfrm>
              <a:off x="-3619500" y="4629150"/>
              <a:ext cx="1400176" cy="138747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1"/>
            <a:srcRect l="1325" t="6779" r="790" b="8302"/>
            <a:stretch/>
          </p:blipFill>
          <p:spPr>
            <a:xfrm>
              <a:off x="-2413001" y="4645025"/>
              <a:ext cx="1409701" cy="13970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9"/>
            <a:srcRect l="1544" t="8970" r="1451" b="10982"/>
            <a:stretch/>
          </p:blipFill>
          <p:spPr>
            <a:xfrm>
              <a:off x="-2393951" y="3457574"/>
              <a:ext cx="1397001" cy="139065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773713" y="1918362"/>
            <a:ext cx="2506260" cy="3328492"/>
            <a:chOff x="4827125" y="2329648"/>
            <a:chExt cx="3341680" cy="4437988"/>
          </a:xfrm>
        </p:grpSpPr>
        <p:grpSp>
          <p:nvGrpSpPr>
            <p:cNvPr id="36" name="Group 35"/>
            <p:cNvGrpSpPr/>
            <p:nvPr/>
          </p:nvGrpSpPr>
          <p:grpSpPr>
            <a:xfrm>
              <a:off x="4827125" y="2329648"/>
              <a:ext cx="3341680" cy="4437988"/>
              <a:chOff x="5800451" y="2392149"/>
              <a:chExt cx="3341680" cy="4437988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5800451" y="2392149"/>
                <a:ext cx="334168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Multiview reconstruction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342959" y="6399250"/>
                <a:ext cx="210751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750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Image source: https://</a:t>
                </a:r>
                <a:r>
                  <a:rPr lang="en-US" sz="750" dirty="0"/>
                  <a:t>fiji.sc/ Multiview-Reconstruction</a:t>
                </a: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69634" y="4155972"/>
              <a:ext cx="2107511" cy="2048052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5172437" y="3159405"/>
              <a:ext cx="2686973" cy="905591"/>
              <a:chOff x="5607867" y="3083302"/>
              <a:chExt cx="3058269" cy="1049121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867" y="3091556"/>
                <a:ext cx="952843" cy="102287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30680" y="3091556"/>
                <a:ext cx="971763" cy="1040867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93657" y="3083302"/>
                <a:ext cx="972479" cy="1046449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5D100-3A38-6D44-AC0B-D7E55F5508E0}"/>
              </a:ext>
            </a:extLst>
          </p:cNvPr>
          <p:cNvSpPr txBox="1"/>
          <p:nvPr/>
        </p:nvSpPr>
        <p:spPr>
          <a:xfrm>
            <a:off x="457200" y="5652838"/>
            <a:ext cx="4683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7375E"/>
                </a:solidFill>
              </a:rPr>
              <a:t>Now we look at motion/drift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7375E"/>
                </a:solidFill>
              </a:rPr>
              <a:t>Later: Stitching</a:t>
            </a:r>
          </a:p>
        </p:txBody>
      </p:sp>
    </p:spTree>
    <p:extLst>
      <p:ext uri="{BB962C8B-B14F-4D97-AF65-F5344CB8AC3E}">
        <p14:creationId xmlns:p14="http://schemas.microsoft.com/office/powerpoint/2010/main" val="145015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C92F-E936-4297-9CAB-6102183B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Transformations: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2D73-7E6C-43FA-A3BC-EB5F13DA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543051"/>
            <a:ext cx="8293190" cy="3898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terms are variously used in registration software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2BCD02-8A3C-468D-A9FA-2F44325C8592}"/>
              </a:ext>
            </a:extLst>
          </p:cNvPr>
          <p:cNvGrpSpPr>
            <a:grpSpLocks noChangeAspect="1"/>
          </p:cNvGrpSpPr>
          <p:nvPr/>
        </p:nvGrpSpPr>
        <p:grpSpPr>
          <a:xfrm>
            <a:off x="588799" y="2478687"/>
            <a:ext cx="3240360" cy="1402777"/>
            <a:chOff x="899592" y="2348880"/>
            <a:chExt cx="6682154" cy="28927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FEBD9F-ECA5-47B8-8175-18810B238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819"/>
            <a:stretch/>
          </p:blipFill>
          <p:spPr>
            <a:xfrm>
              <a:off x="899592" y="2348880"/>
              <a:ext cx="6682154" cy="28927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985035-6AC5-4CCA-83AD-6867D0D7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952" y="4149080"/>
              <a:ext cx="1629751" cy="864096"/>
            </a:xfrm>
            <a:prstGeom prst="rect">
              <a:avLst/>
            </a:prstGeom>
            <a:ln w="38100" cmpd="sng">
              <a:solidFill>
                <a:srgbClr val="FF0000"/>
              </a:solidFill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7BF4217-CD01-4733-8A51-349E3E3385BA}"/>
              </a:ext>
            </a:extLst>
          </p:cNvPr>
          <p:cNvGrpSpPr/>
          <p:nvPr/>
        </p:nvGrpSpPr>
        <p:grpSpPr>
          <a:xfrm>
            <a:off x="588799" y="4100795"/>
            <a:ext cx="4895013" cy="1620180"/>
            <a:chOff x="4007768" y="4581128"/>
            <a:chExt cx="6526684" cy="21602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A012DB-5304-4637-A1E9-7BDCABA5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7768" y="4581128"/>
              <a:ext cx="6526684" cy="216024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028724-8D18-4CF7-B6FF-A1C2F9D58EA3}"/>
                </a:ext>
              </a:extLst>
            </p:cNvPr>
            <p:cNvSpPr/>
            <p:nvPr/>
          </p:nvSpPr>
          <p:spPr>
            <a:xfrm>
              <a:off x="5951984" y="6381328"/>
              <a:ext cx="3073568" cy="21602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7A652E-3926-4877-A048-767D3FCF46EF}"/>
              </a:ext>
            </a:extLst>
          </p:cNvPr>
          <p:cNvGrpSpPr>
            <a:grpSpLocks noChangeAspect="1"/>
          </p:cNvGrpSpPr>
          <p:nvPr/>
        </p:nvGrpSpPr>
        <p:grpSpPr>
          <a:xfrm>
            <a:off x="4828822" y="2483896"/>
            <a:ext cx="1575508" cy="918101"/>
            <a:chOff x="7392144" y="2204864"/>
            <a:chExt cx="2516062" cy="14661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335A68-A8D4-4FD4-A614-54E3CF1C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2144" y="2204864"/>
              <a:ext cx="2516062" cy="146619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374247-ADF4-4D5D-854F-8DB60DC285F1}"/>
                </a:ext>
              </a:extLst>
            </p:cNvPr>
            <p:cNvSpPr/>
            <p:nvPr/>
          </p:nvSpPr>
          <p:spPr>
            <a:xfrm>
              <a:off x="8328247" y="2401330"/>
              <a:ext cx="1368152" cy="73963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FB8116-2292-4B65-9133-C9F945F41DFE}"/>
              </a:ext>
            </a:extLst>
          </p:cNvPr>
          <p:cNvGrpSpPr/>
          <p:nvPr/>
        </p:nvGrpSpPr>
        <p:grpSpPr>
          <a:xfrm>
            <a:off x="7116141" y="2486664"/>
            <a:ext cx="1380328" cy="814447"/>
            <a:chOff x="8694015" y="2154662"/>
            <a:chExt cx="1840437" cy="108592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50A2F3-A9D8-4A47-90A5-3BE2F6AB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4015" y="2154662"/>
              <a:ext cx="1840437" cy="108592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F1E7E7-88BC-4B75-AB94-C221A0B24F61}"/>
                </a:ext>
              </a:extLst>
            </p:cNvPr>
            <p:cNvSpPr/>
            <p:nvPr/>
          </p:nvSpPr>
          <p:spPr>
            <a:xfrm>
              <a:off x="9772650" y="2366966"/>
              <a:ext cx="690294" cy="25240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171956-0147-47F0-9862-16591375A70E}"/>
              </a:ext>
            </a:extLst>
          </p:cNvPr>
          <p:cNvGrpSpPr/>
          <p:nvPr/>
        </p:nvGrpSpPr>
        <p:grpSpPr>
          <a:xfrm>
            <a:off x="5771100" y="3750811"/>
            <a:ext cx="2945955" cy="1970165"/>
            <a:chOff x="-113922" y="4114481"/>
            <a:chExt cx="3927940" cy="26268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27BBE61-D7AD-434E-A81E-20C6BD0C2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3922" y="4114481"/>
              <a:ext cx="3927940" cy="262688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8DEE34-E2CC-4A3D-ABF0-5D5F40E13588}"/>
                </a:ext>
              </a:extLst>
            </p:cNvPr>
            <p:cNvSpPr/>
            <p:nvPr/>
          </p:nvSpPr>
          <p:spPr>
            <a:xfrm>
              <a:off x="1504901" y="5062541"/>
              <a:ext cx="690294" cy="25240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7CDA47-2666-458E-A1D7-4CA76E5E166A}"/>
              </a:ext>
            </a:extLst>
          </p:cNvPr>
          <p:cNvSpPr txBox="1">
            <a:spLocks/>
          </p:cNvSpPr>
          <p:nvPr/>
        </p:nvSpPr>
        <p:spPr>
          <a:xfrm>
            <a:off x="457200" y="2057401"/>
            <a:ext cx="8229600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7234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A1FB-4C28-49E7-9290-4A58DE30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in FIJI: </a:t>
            </a:r>
            <a:r>
              <a:rPr lang="en-US" dirty="0" err="1"/>
              <a:t>StackReg</a:t>
            </a:r>
            <a:r>
              <a:rPr lang="en-US" dirty="0"/>
              <a:t>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8601-2C6A-46DA-814E-50059F21A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99" y="1416864"/>
            <a:ext cx="8038970" cy="1001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Register a stack of image slices</a:t>
            </a:r>
          </a:p>
          <a:p>
            <a:pPr lvl="1"/>
            <a:r>
              <a:rPr lang="en-US" dirty="0"/>
              <a:t>Slice visible or set by user = </a:t>
            </a:r>
            <a:r>
              <a:rPr lang="en-US" b="1" dirty="0"/>
              <a:t>fixed image</a:t>
            </a:r>
          </a:p>
          <a:p>
            <a:pPr lvl="1"/>
            <a:r>
              <a:rPr lang="en-US" dirty="0"/>
              <a:t>All the other slices in the stack = </a:t>
            </a:r>
            <a:r>
              <a:rPr lang="en-US" b="1" dirty="0"/>
              <a:t>moving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8979C-DAA4-48AD-82B3-6EBEC4907B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22" y="3052862"/>
            <a:ext cx="1442078" cy="14420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3464C-9C7B-4499-B35A-593C1AB9C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21" y="3052862"/>
            <a:ext cx="1442078" cy="14420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733A91-41E2-419B-B0EF-13B534C74153}"/>
              </a:ext>
            </a:extLst>
          </p:cNvPr>
          <p:cNvSpPr txBox="1">
            <a:spLocks/>
          </p:cNvSpPr>
          <p:nvPr/>
        </p:nvSpPr>
        <p:spPr>
          <a:xfrm>
            <a:off x="3003602" y="2597708"/>
            <a:ext cx="4344903" cy="10016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i="1" dirty="0">
                <a:solidFill>
                  <a:srgbClr val="17375E"/>
                </a:solidFill>
              </a:rPr>
              <a:t>Plugins &gt; Registration &gt; </a:t>
            </a:r>
            <a:r>
              <a:rPr lang="en-US" sz="1900" i="1" dirty="0" err="1">
                <a:solidFill>
                  <a:srgbClr val="17375E"/>
                </a:solidFill>
              </a:rPr>
              <a:t>StackReg</a:t>
            </a:r>
            <a:endParaRPr lang="en-US" sz="1900" i="1" dirty="0">
              <a:solidFill>
                <a:srgbClr val="17375E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8F24BEE-61C8-49EC-92B6-A34FE46DFDA8}"/>
              </a:ext>
            </a:extLst>
          </p:cNvPr>
          <p:cNvSpPr/>
          <p:nvPr/>
        </p:nvSpPr>
        <p:spPr>
          <a:xfrm rot="3530571">
            <a:off x="3683866" y="4304367"/>
            <a:ext cx="429491" cy="1046018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A71EDC0-BDB5-4D7D-B65E-C132EA4F5AF3}"/>
              </a:ext>
            </a:extLst>
          </p:cNvPr>
          <p:cNvSpPr/>
          <p:nvPr/>
        </p:nvSpPr>
        <p:spPr>
          <a:xfrm rot="17258070">
            <a:off x="5186237" y="4304367"/>
            <a:ext cx="429491" cy="1046018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4C6FF-1F72-F74E-A036-FBEB4DBA6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6" t="14081" r="14164" b="26640"/>
          <a:stretch/>
        </p:blipFill>
        <p:spPr>
          <a:xfrm>
            <a:off x="3724825" y="5281743"/>
            <a:ext cx="1845129" cy="1073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070C2E-5521-9949-A034-BE92A361F302}"/>
              </a:ext>
            </a:extLst>
          </p:cNvPr>
          <p:cNvSpPr txBox="1"/>
          <p:nvPr/>
        </p:nvSpPr>
        <p:spPr>
          <a:xfrm>
            <a:off x="6590096" y="6604084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5"/>
              </a:rPr>
              <a:t>http://bigwww.epfl.ch/thevenaz/stackreg/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7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D6BD-4981-364A-8C3F-084F2F13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Demo/Hands-on: Drift Correction using </a:t>
            </a:r>
            <a:r>
              <a:rPr lang="en-US" sz="2400" dirty="0" err="1"/>
              <a:t>StackReg</a:t>
            </a:r>
            <a:r>
              <a:rPr lang="en-US" sz="24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AC90D-70A3-E944-8D41-F90D0478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70"/>
            <a:ext cx="8103870" cy="4704095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i="1" dirty="0" err="1"/>
              <a:t>celegans_motion_correction.gif</a:t>
            </a:r>
            <a:endParaRPr lang="en-US" i="1" dirty="0"/>
          </a:p>
          <a:p>
            <a:r>
              <a:rPr lang="en-GB" dirty="0"/>
              <a:t>Select a frame, where the investigated object is </a:t>
            </a:r>
            <a:r>
              <a:rPr lang="en-GB" b="1" dirty="0"/>
              <a:t>as centred as possible.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US" i="1" dirty="0"/>
              <a:t>Plugins &gt; Registration &gt; </a:t>
            </a:r>
            <a:r>
              <a:rPr lang="en-US" i="1" dirty="0" err="1"/>
              <a:t>StackReg</a:t>
            </a:r>
            <a:endParaRPr lang="en-US" i="1" dirty="0"/>
          </a:p>
          <a:p>
            <a:endParaRPr lang="en-GB" b="1" dirty="0"/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6EF1B-6C4B-2547-B3EE-BB64514B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2701437"/>
            <a:ext cx="2395143" cy="1916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96B96-39B2-4940-8DD0-67A7F959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43" y="2701437"/>
            <a:ext cx="2315143" cy="1916758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94CB73E5-DE18-3544-BF81-6293D986A046}"/>
              </a:ext>
            </a:extLst>
          </p:cNvPr>
          <p:cNvSpPr/>
          <p:nvPr/>
        </p:nvSpPr>
        <p:spPr>
          <a:xfrm>
            <a:off x="3212881" y="3979717"/>
            <a:ext cx="1149215" cy="1091046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4B1C293-0BA3-DE44-8B69-734B700E4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0" b="89189" l="9375" r="100000">
                        <a14:foregroundMark x1="58594" y1="54955" x2="58594" y2="54955"/>
                        <a14:foregroundMark x1="39063" y1="79279" x2="39063" y2="79279"/>
                        <a14:foregroundMark x1="19531" y1="59459" x2="19531" y2="59459"/>
                        <a14:backgroundMark x1="36719" y1="33333" x2="36719" y2="33333"/>
                        <a14:backgroundMark x1="55469" y1="27928" x2="55469" y2="27928"/>
                        <a14:backgroundMark x1="78125" y1="62162" x2="78125" y2="6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338" y="4166368"/>
            <a:ext cx="824991" cy="71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99BD09-2884-CD44-8979-37CE4AF04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5165848"/>
            <a:ext cx="1882863" cy="10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0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64E9-8E86-E14D-84C8-A89D539E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Registration Tools in FIJI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012C9-409C-834C-BAFF-FCBF96FC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32" y="2207518"/>
            <a:ext cx="3421524" cy="1541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C0854-B813-1E4E-9F9F-B709439F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26" y="3366656"/>
            <a:ext cx="3570279" cy="1297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2CB4E-A894-BE49-A5F0-47DAA96A3FCA}"/>
              </a:ext>
            </a:extLst>
          </p:cNvPr>
          <p:cNvSpPr txBox="1"/>
          <p:nvPr/>
        </p:nvSpPr>
        <p:spPr>
          <a:xfrm>
            <a:off x="1667636" y="4903526"/>
            <a:ext cx="25644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Register Virtual Stack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Ignacio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</a:rPr>
              <a:t>Arganda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-Carreras</a:t>
            </a:r>
            <a:endParaRPr lang="en-US" sz="1600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FIJI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Useful for big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281FE-2168-1847-B1F8-281FB38D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518" y="1451306"/>
            <a:ext cx="2998190" cy="3607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5A02C5-B92D-FE4F-81D9-48015B3E7FEC}"/>
              </a:ext>
            </a:extLst>
          </p:cNvPr>
          <p:cNvSpPr txBox="1"/>
          <p:nvPr/>
        </p:nvSpPr>
        <p:spPr>
          <a:xfrm>
            <a:off x="5794387" y="4903526"/>
            <a:ext cx="22043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MultiStackReg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2">
                    <a:lumMod val="50000"/>
                  </a:schemeClr>
                </a:solidFill>
              </a:rPr>
              <a:t>Brad Busse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FIJI plugin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Multichannel images</a:t>
            </a:r>
          </a:p>
        </p:txBody>
      </p:sp>
      <p:pic>
        <p:nvPicPr>
          <p:cNvPr id="11" name="Picture 2" descr="Image result for fiji logo">
            <a:extLst>
              <a:ext uri="{FF2B5EF4-FFF2-40B4-BE49-F238E27FC236}">
                <a16:creationId xmlns:a16="http://schemas.microsoft.com/office/drawing/2014/main" id="{E2A8D0BA-DDE2-2440-9061-DEE32649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79" y="5180350"/>
            <a:ext cx="523570" cy="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fiji logo">
            <a:extLst>
              <a:ext uri="{FF2B5EF4-FFF2-40B4-BE49-F238E27FC236}">
                <a16:creationId xmlns:a16="http://schemas.microsoft.com/office/drawing/2014/main" id="{5E470B54-8459-444E-9374-2513F264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28" y="5180350"/>
            <a:ext cx="523570" cy="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66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D672-CA0F-2446-8D82-DEA5B95B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MultiStackReg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878D-BC39-9849-BB30-8D08F064A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27" y="1517618"/>
            <a:ext cx="8121721" cy="494058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/>
              <a:t>MultiStackReg</a:t>
            </a:r>
            <a:r>
              <a:rPr lang="en-US" sz="1800" dirty="0"/>
              <a:t> allows you to register two stacks. For e.g. -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Register one channel to another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Exercise: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Open the image </a:t>
            </a:r>
            <a:r>
              <a:rPr lang="en-US" sz="1800" dirty="0" err="1"/>
              <a:t>droplets_multistackreg.tif</a:t>
            </a:r>
            <a:r>
              <a:rPr lang="en-US" sz="18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Use slider to see the drift in action.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Duplicate the image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Split channels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Launch </a:t>
            </a:r>
            <a:r>
              <a:rPr lang="en-US" sz="1800" dirty="0" err="1"/>
              <a:t>MultiStackReg</a:t>
            </a:r>
            <a:r>
              <a:rPr lang="en-US" sz="1800" dirty="0"/>
              <a:t> plugin </a:t>
            </a:r>
          </a:p>
          <a:p>
            <a:pPr lvl="1">
              <a:lnSpc>
                <a:spcPct val="120000"/>
              </a:lnSpc>
            </a:pPr>
            <a:r>
              <a:rPr lang="en-US" sz="1600" i="1" dirty="0"/>
              <a:t>Plugins &gt; Registration &gt; </a:t>
            </a:r>
            <a:r>
              <a:rPr lang="en-US" sz="1600" i="1" dirty="0" err="1"/>
              <a:t>MultiStackReg</a:t>
            </a:r>
            <a:endParaRPr lang="en-US" sz="1600" i="1" dirty="0"/>
          </a:p>
          <a:p>
            <a:pPr>
              <a:lnSpc>
                <a:spcPct val="120000"/>
              </a:lnSpc>
            </a:pPr>
            <a:r>
              <a:rPr lang="en-US" sz="1800" dirty="0"/>
              <a:t>Choose ch1 as Stack 1 and align ch2 to ch1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Select appropriate transformation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Merge channels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Compare with the original image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Tip:</a:t>
            </a:r>
          </a:p>
          <a:p>
            <a:r>
              <a:rPr lang="en-US" sz="1800" dirty="0"/>
              <a:t>Don’t forget to set the correct “reference” frame on Stack 1 (as with </a:t>
            </a:r>
            <a:r>
              <a:rPr lang="en-US" sz="1800" dirty="0" err="1"/>
              <a:t>StackReg</a:t>
            </a:r>
            <a:r>
              <a:rPr lang="en-US" sz="1800" dirty="0"/>
              <a:t>)</a:t>
            </a:r>
            <a:r>
              <a:rPr lang="en-US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7B5CB-7E79-B943-9DD2-D34F761C7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0" t="8420" r="14438" b="16337"/>
          <a:stretch/>
        </p:blipFill>
        <p:spPr>
          <a:xfrm>
            <a:off x="7196718" y="1514278"/>
            <a:ext cx="1552055" cy="1893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4D11F8-0FDD-2549-A686-4BD3F43F8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0" t="7330" r="11290" b="14421"/>
          <a:stretch/>
        </p:blipFill>
        <p:spPr>
          <a:xfrm>
            <a:off x="6297728" y="2922743"/>
            <a:ext cx="1797979" cy="18938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FF6E4D-49E6-1640-8E7E-DC08D2E4C252}"/>
              </a:ext>
            </a:extLst>
          </p:cNvPr>
          <p:cNvSpPr/>
          <p:nvPr/>
        </p:nvSpPr>
        <p:spPr>
          <a:xfrm>
            <a:off x="6812812" y="6563483"/>
            <a:ext cx="23198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Image source: 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Basusree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Ghosh (Tang lab)</a:t>
            </a:r>
          </a:p>
        </p:txBody>
      </p:sp>
    </p:spTree>
    <p:extLst>
      <p:ext uri="{BB962C8B-B14F-4D97-AF65-F5344CB8AC3E}">
        <p14:creationId xmlns:p14="http://schemas.microsoft.com/office/powerpoint/2010/main" val="340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E4A6-BB88-5A43-B485-67E5B967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2DC3-67FB-AA4E-B02D-C0185C4FE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8430"/>
            <a:ext cx="8229600" cy="5036130"/>
          </a:xfrm>
        </p:spPr>
        <p:txBody>
          <a:bodyPr>
            <a:noAutofit/>
          </a:bodyPr>
          <a:lstStyle/>
          <a:p>
            <a:r>
              <a:rPr lang="en-US" sz="1300" b="1" dirty="0"/>
              <a:t>Day 1 (Mon 3.5.)</a:t>
            </a:r>
          </a:p>
          <a:p>
            <a:pPr lvl="1"/>
            <a:r>
              <a:rPr lang="en-US" sz="1300" dirty="0"/>
              <a:t>Image basics, visualization, measurements</a:t>
            </a:r>
          </a:p>
          <a:p>
            <a:pPr lvl="1"/>
            <a:r>
              <a:rPr lang="en-US" sz="1300" dirty="0"/>
              <a:t>Spot detection</a:t>
            </a:r>
          </a:p>
          <a:p>
            <a:pPr lvl="1"/>
            <a:r>
              <a:rPr lang="en-US" sz="1300" dirty="0"/>
              <a:t>Segmentation 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2 (Tue 4.5.)</a:t>
            </a:r>
          </a:p>
          <a:p>
            <a:pPr lvl="1"/>
            <a:r>
              <a:rPr lang="en-US" sz="1300" dirty="0"/>
              <a:t>Visit LMF</a:t>
            </a:r>
          </a:p>
          <a:p>
            <a:pPr lvl="1"/>
            <a:r>
              <a:rPr lang="en-US" sz="1300" dirty="0"/>
              <a:t>Segmentation (cont’d)</a:t>
            </a:r>
          </a:p>
          <a:p>
            <a:pPr lvl="1"/>
            <a:r>
              <a:rPr lang="en-US" sz="1300" dirty="0"/>
              <a:t>Mathematical background: image filters, morphology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3 (Wed 5.5.)</a:t>
            </a:r>
            <a:r>
              <a:rPr lang="en-US" sz="1300" dirty="0"/>
              <a:t> </a:t>
            </a:r>
          </a:p>
          <a:p>
            <a:pPr lvl="1"/>
            <a:r>
              <a:rPr lang="en-US" sz="1300" dirty="0"/>
              <a:t>Advanced segmentation: Machine learning with </a:t>
            </a:r>
            <a:r>
              <a:rPr lang="en-US" sz="1300" dirty="0" err="1"/>
              <a:t>Ilastik</a:t>
            </a:r>
            <a:endParaRPr lang="en-US" sz="1300" dirty="0"/>
          </a:p>
          <a:p>
            <a:pPr lvl="1"/>
            <a:r>
              <a:rPr lang="en-US" sz="1300" dirty="0"/>
              <a:t>IJ Macro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4 (Thu 6.5.) </a:t>
            </a:r>
          </a:p>
          <a:p>
            <a:pPr lvl="1"/>
            <a:r>
              <a:rPr lang="en-US" sz="1300" dirty="0"/>
              <a:t>IJ Macro (cont’d)</a:t>
            </a:r>
          </a:p>
          <a:p>
            <a:pPr lvl="1"/>
            <a:r>
              <a:rPr lang="en-US" sz="1300" dirty="0"/>
              <a:t>3D data: visualization and analysis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5 (Fri 7.5.) </a:t>
            </a:r>
          </a:p>
          <a:p>
            <a:pPr lvl="1"/>
            <a:r>
              <a:rPr lang="en-DE" sz="1300" dirty="0"/>
              <a:t>Image registration, image stitching</a:t>
            </a:r>
          </a:p>
          <a:p>
            <a:pPr lvl="1"/>
            <a:r>
              <a:rPr lang="en-DE" sz="1300" dirty="0"/>
              <a:t>Time sequence analysis and tracking </a:t>
            </a:r>
          </a:p>
          <a:p>
            <a:pPr lvl="1"/>
            <a:r>
              <a:rPr lang="en-US" sz="1300" dirty="0"/>
              <a:t>Good practices</a:t>
            </a:r>
            <a:endParaRPr lang="en-DE" sz="1300" dirty="0"/>
          </a:p>
        </p:txBody>
      </p:sp>
    </p:spTree>
    <p:extLst>
      <p:ext uri="{BB962C8B-B14F-4D97-AF65-F5344CB8AC3E}">
        <p14:creationId xmlns:p14="http://schemas.microsoft.com/office/powerpoint/2010/main" val="155824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39B8-DED3-334C-86B6-F9FD40FB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52387"/>
            <a:ext cx="8229600" cy="4704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Time sequence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70584-8C25-DD4A-AECE-3F5EC12FB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52" y="3242342"/>
            <a:ext cx="2252096" cy="13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28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8CCC-079A-4A09-AED7-146E7AE0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sequence analysis: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E110B-02D5-4368-85EE-7C7778AAC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1" y="1543050"/>
            <a:ext cx="5806738" cy="46499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Tracking: ”following moving objects”</a:t>
            </a:r>
          </a:p>
          <a:p>
            <a:r>
              <a:rPr lang="en-GB" dirty="0"/>
              <a:t>Active research field</a:t>
            </a:r>
          </a:p>
          <a:p>
            <a:pPr lvl="1" indent="-188417"/>
            <a:r>
              <a:rPr lang="en-GB" sz="1400" dirty="0"/>
              <a:t>Algorithms</a:t>
            </a:r>
          </a:p>
          <a:p>
            <a:pPr lvl="1" indent="-188417"/>
            <a:r>
              <a:rPr lang="en-GB" sz="1400" dirty="0"/>
              <a:t>Applications</a:t>
            </a:r>
          </a:p>
          <a:p>
            <a:pPr marL="725960" lvl="1" indent="0">
              <a:buNone/>
            </a:pPr>
            <a:endParaRPr lang="en-GB" sz="1600" dirty="0"/>
          </a:p>
          <a:p>
            <a:pPr marL="341313" indent="-331788"/>
            <a:r>
              <a:rPr lang="en-GB" dirty="0"/>
              <a:t>High computational effort (</a:t>
            </a:r>
            <a:r>
              <a:rPr lang="en-GB" i="1" dirty="0"/>
              <a:t>complexity</a:t>
            </a:r>
            <a:r>
              <a:rPr lang="en-GB" dirty="0"/>
              <a:t>) </a:t>
            </a:r>
          </a:p>
          <a:p>
            <a:pPr lvl="1" indent="-188417"/>
            <a:r>
              <a:rPr lang="en-GB" sz="1400" dirty="0"/>
              <a:t>High performance computing</a:t>
            </a:r>
          </a:p>
          <a:p>
            <a:pPr indent="-257175"/>
            <a:endParaRPr lang="en-GB" dirty="0"/>
          </a:p>
          <a:p>
            <a:pPr marL="341313" indent="-331788"/>
            <a:r>
              <a:rPr lang="en-GB" dirty="0"/>
              <a:t>Goals</a:t>
            </a:r>
          </a:p>
          <a:p>
            <a:pPr lvl="1"/>
            <a:r>
              <a:rPr lang="en-GB" sz="1400" dirty="0"/>
              <a:t>Measure track properties (speed, velocity)</a:t>
            </a:r>
          </a:p>
          <a:p>
            <a:pPr lvl="1"/>
            <a:r>
              <a:rPr lang="en-GB" sz="1400" dirty="0"/>
              <a:t>Study </a:t>
            </a:r>
            <a:r>
              <a:rPr lang="en-GB" sz="1400" dirty="0" err="1"/>
              <a:t>spatio</a:t>
            </a:r>
            <a:r>
              <a:rPr lang="en-GB" sz="1400" dirty="0"/>
              <a:t>-temporal relationships</a:t>
            </a:r>
          </a:p>
          <a:p>
            <a:pPr lvl="1"/>
            <a:r>
              <a:rPr lang="en-GB" sz="1400" dirty="0"/>
              <a:t>Single particle tracking</a:t>
            </a:r>
          </a:p>
          <a:p>
            <a:pPr lvl="1"/>
            <a:r>
              <a:rPr lang="en-GB" sz="1400" dirty="0"/>
              <a:t>Building cell lineages during development</a:t>
            </a:r>
          </a:p>
          <a:p>
            <a:pPr indent="-257175"/>
            <a:endParaRPr lang="en-GB" dirty="0"/>
          </a:p>
          <a:p>
            <a:pPr indent="-257175"/>
            <a:r>
              <a:rPr lang="en-US" b="1" dirty="0"/>
              <a:t>Session goal: tracking objects in images</a:t>
            </a:r>
            <a:endParaRPr lang="en-GB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56D816-F016-4A51-837B-9772B7A5906D}"/>
              </a:ext>
            </a:extLst>
          </p:cNvPr>
          <p:cNvSpPr/>
          <p:nvPr/>
        </p:nvSpPr>
        <p:spPr>
          <a:xfrm>
            <a:off x="6272568" y="3440742"/>
            <a:ext cx="22846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675" dirty="0"/>
              <a:t>Source: Konrad Schindler, Computer Vision Lab, ETH </a:t>
            </a:r>
            <a:r>
              <a:rPr lang="en-GB" sz="675" dirty="0" err="1"/>
              <a:t>Zuerich</a:t>
            </a:r>
            <a:endParaRPr lang="en-GB" sz="675" dirty="0"/>
          </a:p>
          <a:p>
            <a:pPr algn="r"/>
            <a:r>
              <a:rPr lang="en-GB" sz="675" dirty="0"/>
              <a:t>http://</a:t>
            </a:r>
            <a:r>
              <a:rPr lang="en-GB" sz="675" dirty="0" err="1"/>
              <a:t>www.vision.ee.ethz.ch</a:t>
            </a:r>
            <a:r>
              <a:rPr lang="en-GB" sz="675" dirty="0"/>
              <a:t>/datasets/</a:t>
            </a:r>
          </a:p>
        </p:txBody>
      </p:sp>
      <p:pic>
        <p:nvPicPr>
          <p:cNvPr id="5" name="people_crossing_eth_zurich">
            <a:hlinkClick r:id="" action="ppaction://media"/>
            <a:extLst>
              <a:ext uri="{FF2B5EF4-FFF2-40B4-BE49-F238E27FC236}">
                <a16:creationId xmlns:a16="http://schemas.microsoft.com/office/drawing/2014/main" id="{34CED98E-1A24-45AF-A08D-19F186D232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2526" y="1768338"/>
            <a:ext cx="2232824" cy="1660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F8F42-8D74-4EFB-B858-5E6E02CF6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26" y="3920626"/>
            <a:ext cx="2252096" cy="13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119A-4BFE-4EEA-B8FA-B94DA135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F56A-0533-4D09-A33F-F74E6170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10" y="1346433"/>
            <a:ext cx="8293190" cy="2638930"/>
          </a:xfrm>
        </p:spPr>
        <p:txBody>
          <a:bodyPr>
            <a:normAutofit/>
          </a:bodyPr>
          <a:lstStyle/>
          <a:p>
            <a:r>
              <a:rPr lang="en-GB" dirty="0"/>
              <a:t>Cell tracking in a nutshell </a:t>
            </a:r>
          </a:p>
          <a:p>
            <a:pPr lvl="1"/>
            <a:r>
              <a:rPr lang="en-GB" dirty="0"/>
              <a:t>Combines object detection and matching (or linking)</a:t>
            </a:r>
          </a:p>
          <a:p>
            <a:endParaRPr lang="en-GB" dirty="0"/>
          </a:p>
          <a:p>
            <a:r>
              <a:rPr lang="en-GB" dirty="0"/>
              <a:t>Steps</a:t>
            </a:r>
          </a:p>
          <a:p>
            <a:pPr lvl="1"/>
            <a:r>
              <a:rPr lang="en-GB" dirty="0"/>
              <a:t>Detect objects at all time frames </a:t>
            </a:r>
          </a:p>
          <a:p>
            <a:pPr lvl="1"/>
            <a:r>
              <a:rPr lang="en-GB" dirty="0"/>
              <a:t>Match/ link objects between consecutive time frames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06922E-6C1D-42A1-954A-E2186CC9C857}"/>
              </a:ext>
            </a:extLst>
          </p:cNvPr>
          <p:cNvSpPr txBox="1">
            <a:spLocks/>
          </p:cNvSpPr>
          <p:nvPr/>
        </p:nvSpPr>
        <p:spPr>
          <a:xfrm>
            <a:off x="1004238" y="1949174"/>
            <a:ext cx="6719888" cy="30861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AB007-638E-41E7-A41F-6CA0BDD34F9D}"/>
              </a:ext>
            </a:extLst>
          </p:cNvPr>
          <p:cNvSpPr txBox="1"/>
          <p:nvPr/>
        </p:nvSpPr>
        <p:spPr>
          <a:xfrm rot="16200000">
            <a:off x="7609009" y="4523241"/>
            <a:ext cx="274143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Courtesy of Florian Jug, MPI CBG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8AC743-A550-4097-9894-B7AEEDB0517B}"/>
              </a:ext>
            </a:extLst>
          </p:cNvPr>
          <p:cNvSpPr/>
          <p:nvPr/>
        </p:nvSpPr>
        <p:spPr>
          <a:xfrm rot="16200000">
            <a:off x="3179058" y="4698521"/>
            <a:ext cx="1240804" cy="376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88" dirty="0"/>
              <a:t>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33991-5668-45A0-BFAD-1F4C8082E3A7}"/>
              </a:ext>
            </a:extLst>
          </p:cNvPr>
          <p:cNvSpPr txBox="1"/>
          <p:nvPr/>
        </p:nvSpPr>
        <p:spPr>
          <a:xfrm>
            <a:off x="3611218" y="5538412"/>
            <a:ext cx="37648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88" dirty="0"/>
              <a:t>t=1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E718A8-FBB5-4131-8E5D-2E6D24AA6D07}"/>
              </a:ext>
            </a:extLst>
          </p:cNvPr>
          <p:cNvSpPr/>
          <p:nvPr/>
        </p:nvSpPr>
        <p:spPr>
          <a:xfrm rot="16200000">
            <a:off x="4419858" y="4698521"/>
            <a:ext cx="1240804" cy="376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88" dirty="0"/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D31AD-C19B-4B9B-921A-C41A41946384}"/>
              </a:ext>
            </a:extLst>
          </p:cNvPr>
          <p:cNvSpPr txBox="1"/>
          <p:nvPr/>
        </p:nvSpPr>
        <p:spPr>
          <a:xfrm>
            <a:off x="4852019" y="5538412"/>
            <a:ext cx="37648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88" dirty="0"/>
              <a:t>t=2</a:t>
            </a:r>
          </a:p>
        </p:txBody>
      </p:sp>
      <p:sp>
        <p:nvSpPr>
          <p:cNvPr id="10" name="Right Arrow 33">
            <a:extLst>
              <a:ext uri="{FF2B5EF4-FFF2-40B4-BE49-F238E27FC236}">
                <a16:creationId xmlns:a16="http://schemas.microsoft.com/office/drawing/2014/main" id="{81AD0797-5FA0-4E5F-BD7F-4DC042B78837}"/>
              </a:ext>
            </a:extLst>
          </p:cNvPr>
          <p:cNvSpPr/>
          <p:nvPr/>
        </p:nvSpPr>
        <p:spPr>
          <a:xfrm>
            <a:off x="4040726" y="4659320"/>
            <a:ext cx="758269" cy="413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88" dirty="0"/>
              <a:t>matching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272C8C-7EAF-4BAE-B541-D19ED2D174A7}"/>
              </a:ext>
            </a:extLst>
          </p:cNvPr>
          <p:cNvSpPr/>
          <p:nvPr/>
        </p:nvSpPr>
        <p:spPr>
          <a:xfrm rot="16200000">
            <a:off x="5660659" y="4698522"/>
            <a:ext cx="1240804" cy="376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88" dirty="0"/>
              <a:t>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299BD-CBEA-4920-BCE5-9D8E870BB802}"/>
              </a:ext>
            </a:extLst>
          </p:cNvPr>
          <p:cNvSpPr txBox="1"/>
          <p:nvPr/>
        </p:nvSpPr>
        <p:spPr>
          <a:xfrm>
            <a:off x="6092820" y="5538412"/>
            <a:ext cx="37648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88" dirty="0"/>
              <a:t>t=3</a:t>
            </a:r>
          </a:p>
        </p:txBody>
      </p:sp>
      <p:sp>
        <p:nvSpPr>
          <p:cNvPr id="13" name="Right Arrow 36">
            <a:extLst>
              <a:ext uri="{FF2B5EF4-FFF2-40B4-BE49-F238E27FC236}">
                <a16:creationId xmlns:a16="http://schemas.microsoft.com/office/drawing/2014/main" id="{DD048AAA-3367-4D7B-B5D8-EC866310412A}"/>
              </a:ext>
            </a:extLst>
          </p:cNvPr>
          <p:cNvSpPr/>
          <p:nvPr/>
        </p:nvSpPr>
        <p:spPr>
          <a:xfrm>
            <a:off x="5281527" y="4659321"/>
            <a:ext cx="758269" cy="413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88" dirty="0"/>
              <a:t>matching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2CE8E-081D-4464-9DD3-453E41B7D478}"/>
              </a:ext>
            </a:extLst>
          </p:cNvPr>
          <p:cNvGrpSpPr/>
          <p:nvPr/>
        </p:nvGrpSpPr>
        <p:grpSpPr>
          <a:xfrm>
            <a:off x="2367765" y="4266361"/>
            <a:ext cx="4101537" cy="1485637"/>
            <a:chOff x="1022813" y="2449958"/>
            <a:chExt cx="7291621" cy="264113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717539-CACB-4FB0-9ED6-49636DBF668D}"/>
                </a:ext>
              </a:extLst>
            </p:cNvPr>
            <p:cNvSpPr/>
            <p:nvPr/>
          </p:nvSpPr>
          <p:spPr>
            <a:xfrm rot="16200000">
              <a:off x="254529" y="3218244"/>
              <a:ext cx="2205873" cy="6693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88" dirty="0"/>
                <a:t>Segmentation</a:t>
              </a:r>
            </a:p>
          </p:txBody>
        </p:sp>
        <p:sp>
          <p:nvSpPr>
            <p:cNvPr id="16" name="Right Arrow 39">
              <a:extLst>
                <a:ext uri="{FF2B5EF4-FFF2-40B4-BE49-F238E27FC236}">
                  <a16:creationId xmlns:a16="http://schemas.microsoft.com/office/drawing/2014/main" id="{BBE52E96-DCDE-4763-9C6F-5A8F3AE4AD50}"/>
                </a:ext>
              </a:extLst>
            </p:cNvPr>
            <p:cNvSpPr/>
            <p:nvPr/>
          </p:nvSpPr>
          <p:spPr>
            <a:xfrm>
              <a:off x="1786383" y="3148552"/>
              <a:ext cx="1348033" cy="73529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88" dirty="0"/>
                <a:t>matching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2B0EA5-B693-4AA0-B090-6691E1CC0B07}"/>
                </a:ext>
              </a:extLst>
            </p:cNvPr>
            <p:cNvSpPr txBox="1"/>
            <p:nvPr/>
          </p:nvSpPr>
          <p:spPr>
            <a:xfrm>
              <a:off x="3233396" y="4711382"/>
              <a:ext cx="669303" cy="3797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8" dirty="0"/>
                <a:t>t-1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487408-502B-4E34-9887-2CC8F72EBE4E}"/>
                </a:ext>
              </a:extLst>
            </p:cNvPr>
            <p:cNvSpPr txBox="1"/>
            <p:nvPr/>
          </p:nvSpPr>
          <p:spPr>
            <a:xfrm>
              <a:off x="5439263" y="4711382"/>
              <a:ext cx="669303" cy="3797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8" dirty="0"/>
                <a:t>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6B8B88-0698-4152-8003-3C680A96DA7F}"/>
                </a:ext>
              </a:extLst>
            </p:cNvPr>
            <p:cNvSpPr txBox="1"/>
            <p:nvPr/>
          </p:nvSpPr>
          <p:spPr>
            <a:xfrm>
              <a:off x="7645131" y="4711382"/>
              <a:ext cx="669303" cy="3797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8" dirty="0"/>
                <a:t>t+1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3D9AE3-2A25-4186-8EAD-A5D2654D3BAE}"/>
                </a:ext>
              </a:extLst>
            </p:cNvPr>
            <p:cNvSpPr txBox="1"/>
            <p:nvPr/>
          </p:nvSpPr>
          <p:spPr>
            <a:xfrm>
              <a:off x="1022813" y="4711382"/>
              <a:ext cx="669303" cy="3797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88" dirty="0"/>
                <a:t>t-2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A7FBE56-7958-4EB9-8BAA-1A2C000F94CF}"/>
              </a:ext>
            </a:extLst>
          </p:cNvPr>
          <p:cNvSpPr/>
          <p:nvPr/>
        </p:nvSpPr>
        <p:spPr>
          <a:xfrm>
            <a:off x="5265621" y="4166181"/>
            <a:ext cx="1580170" cy="154305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88" dirty="0">
              <a:solidFill>
                <a:schemeClr val="lt1">
                  <a:alpha val="39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CFC3D-284A-4535-AF24-EE0A38B05DC2}"/>
              </a:ext>
            </a:extLst>
          </p:cNvPr>
          <p:cNvSpPr/>
          <p:nvPr/>
        </p:nvSpPr>
        <p:spPr>
          <a:xfrm>
            <a:off x="1993929" y="4203111"/>
            <a:ext cx="1580170" cy="154305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88" dirty="0">
              <a:solidFill>
                <a:schemeClr val="lt1">
                  <a:alpha val="39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4B8B78-F94B-4363-818A-D1AD0A06F594}"/>
              </a:ext>
            </a:extLst>
          </p:cNvPr>
          <p:cNvGrpSpPr/>
          <p:nvPr/>
        </p:nvGrpSpPr>
        <p:grpSpPr>
          <a:xfrm>
            <a:off x="3600708" y="5831170"/>
            <a:ext cx="1772280" cy="518993"/>
            <a:chOff x="3214711" y="5231837"/>
            <a:chExt cx="3150722" cy="922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42B17-B609-433C-B1BF-E81E6CF00416}"/>
                </a:ext>
              </a:extLst>
            </p:cNvPr>
            <p:cNvSpPr/>
            <p:nvPr/>
          </p:nvSpPr>
          <p:spPr>
            <a:xfrm>
              <a:off x="3214711" y="5579975"/>
              <a:ext cx="3150722" cy="574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500" dirty="0">
                  <a:solidFill>
                    <a:srgbClr val="00B050"/>
                  </a:solidFill>
                </a:rPr>
                <a:t>Assume 99% correct</a:t>
              </a:r>
              <a:endParaRPr lang="en-GB" sz="1500" dirty="0"/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36C70455-FA9B-4CD5-BFCC-1284E91BDF8D}"/>
                </a:ext>
              </a:extLst>
            </p:cNvPr>
            <p:cNvSpPr/>
            <p:nvPr/>
          </p:nvSpPr>
          <p:spPr>
            <a:xfrm rot="5400000">
              <a:off x="4618522" y="3949182"/>
              <a:ext cx="207390" cy="277269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</p:grpSp>
    </p:spTree>
    <p:extLst>
      <p:ext uri="{BB962C8B-B14F-4D97-AF65-F5344CB8AC3E}">
        <p14:creationId xmlns:p14="http://schemas.microsoft.com/office/powerpoint/2010/main" val="161325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119A-4BFE-4EEA-B8FA-B94DA135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F56A-0533-4D09-A33F-F74E6170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10" y="1324154"/>
            <a:ext cx="8293190" cy="5134044"/>
          </a:xfrm>
        </p:spPr>
        <p:txBody>
          <a:bodyPr>
            <a:normAutofit/>
          </a:bodyPr>
          <a:lstStyle/>
          <a:p>
            <a:r>
              <a:rPr lang="en-US" sz="1800" dirty="0"/>
              <a:t>Tracking needs many decisions.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Let’s assume we have:</a:t>
            </a:r>
          </a:p>
          <a:p>
            <a:pPr lvl="1">
              <a:spcBef>
                <a:spcPts val="675"/>
              </a:spcBef>
            </a:pPr>
            <a:r>
              <a:rPr lang="en-US" dirty="0"/>
              <a:t>about 1000 objects </a:t>
            </a:r>
          </a:p>
          <a:p>
            <a:pPr lvl="1">
              <a:spcBef>
                <a:spcPts val="675"/>
              </a:spcBef>
            </a:pPr>
            <a:r>
              <a:rPr lang="en-US" dirty="0"/>
              <a:t>500 time points (frames)</a:t>
            </a:r>
          </a:p>
          <a:p>
            <a:pPr>
              <a:spcBef>
                <a:spcPts val="2700"/>
              </a:spcBef>
            </a:pPr>
            <a:r>
              <a:rPr lang="en-US" sz="1800" dirty="0"/>
              <a:t>Number of decisions to be made – an approximation</a:t>
            </a:r>
          </a:p>
          <a:p>
            <a:pPr marL="0" lvl="1" indent="0" algn="ctr">
              <a:spcBef>
                <a:spcPts val="2700"/>
              </a:spcBef>
              <a:buNone/>
            </a:pPr>
            <a:r>
              <a:rPr lang="mr-IN" sz="2200" dirty="0"/>
              <a:t>1000 + 499 * (1000+1000</a:t>
            </a:r>
            <a:r>
              <a:rPr lang="mr-IN" sz="2200" baseline="31999" dirty="0"/>
              <a:t>2</a:t>
            </a:r>
            <a:r>
              <a:rPr lang="mr-IN" sz="2200" dirty="0"/>
              <a:t> ) = 499.500.000  </a:t>
            </a:r>
            <a:r>
              <a:rPr lang="mr-IN" sz="2200" dirty="0">
                <a:solidFill>
                  <a:schemeClr val="accent5"/>
                </a:solidFill>
              </a:rPr>
              <a:t>(!!!)</a:t>
            </a:r>
          </a:p>
          <a:p>
            <a:pPr>
              <a:spcBef>
                <a:spcPts val="27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b="1" dirty="0"/>
              <a:t>More objects and timepoints -&gt; more computationally expensive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23DB9-B944-49BF-8778-5FD04133AB3A}"/>
              </a:ext>
            </a:extLst>
          </p:cNvPr>
          <p:cNvSpPr txBox="1"/>
          <p:nvPr/>
        </p:nvSpPr>
        <p:spPr>
          <a:xfrm rot="16200000">
            <a:off x="7609009" y="4523241"/>
            <a:ext cx="274143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Courtesy of Florian Jug, MPI CBG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E83166-9393-9A43-AE7A-0AAE5FC40428}"/>
              </a:ext>
            </a:extLst>
          </p:cNvPr>
          <p:cNvCxnSpPr/>
          <p:nvPr/>
        </p:nvCxnSpPr>
        <p:spPr>
          <a:xfrm>
            <a:off x="1513485" y="4393325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D9E16A-F7F6-2540-97EF-AC5DFCCE0A26}"/>
              </a:ext>
            </a:extLst>
          </p:cNvPr>
          <p:cNvSpPr txBox="1"/>
          <p:nvPr/>
        </p:nvSpPr>
        <p:spPr>
          <a:xfrm>
            <a:off x="1048170" y="4932791"/>
            <a:ext cx="85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17375E"/>
                </a:solidFill>
              </a:rPr>
              <a:t>Objects at </a:t>
            </a:r>
          </a:p>
          <a:p>
            <a:pPr algn="ctr"/>
            <a:r>
              <a:rPr lang="en-US" sz="1200" dirty="0">
                <a:solidFill>
                  <a:srgbClr val="17375E"/>
                </a:solidFill>
              </a:rPr>
              <a:t>t =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11BF63-40D7-454A-9E05-F30260D7E7F7}"/>
              </a:ext>
            </a:extLst>
          </p:cNvPr>
          <p:cNvCxnSpPr/>
          <p:nvPr/>
        </p:nvCxnSpPr>
        <p:spPr>
          <a:xfrm>
            <a:off x="2475182" y="4382815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6F8FC7-AD01-0B45-B748-878BD368FC3A}"/>
              </a:ext>
            </a:extLst>
          </p:cNvPr>
          <p:cNvSpPr txBox="1"/>
          <p:nvPr/>
        </p:nvSpPr>
        <p:spPr>
          <a:xfrm>
            <a:off x="2053977" y="4932790"/>
            <a:ext cx="8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17375E"/>
                </a:solidFill>
              </a:rPr>
              <a:t>Remaining</a:t>
            </a:r>
          </a:p>
          <a:p>
            <a:pPr algn="ctr"/>
            <a:r>
              <a:rPr lang="en-US" sz="1200" dirty="0">
                <a:solidFill>
                  <a:srgbClr val="17375E"/>
                </a:solidFill>
              </a:rPr>
              <a:t>time pts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EE26DE-A0BF-4546-A989-AA0964E7015C}"/>
              </a:ext>
            </a:extLst>
          </p:cNvPr>
          <p:cNvCxnSpPr/>
          <p:nvPr/>
        </p:nvCxnSpPr>
        <p:spPr>
          <a:xfrm>
            <a:off x="4067500" y="4382815"/>
            <a:ext cx="0" cy="536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76802-1F77-F84C-BB77-E30B4470B81C}"/>
              </a:ext>
            </a:extLst>
          </p:cNvPr>
          <p:cNvSpPr txBox="1"/>
          <p:nvPr/>
        </p:nvSpPr>
        <p:spPr>
          <a:xfrm>
            <a:off x="3266607" y="4932790"/>
            <a:ext cx="1601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17375E"/>
                </a:solidFill>
              </a:rPr>
              <a:t>Objects to be matched</a:t>
            </a:r>
          </a:p>
          <a:p>
            <a:pPr algn="ctr"/>
            <a:r>
              <a:rPr lang="en-US" sz="1200" dirty="0">
                <a:solidFill>
                  <a:srgbClr val="17375E"/>
                </a:solidFill>
              </a:rPr>
              <a:t>from t to t+1</a:t>
            </a:r>
          </a:p>
        </p:txBody>
      </p:sp>
    </p:spTree>
    <p:extLst>
      <p:ext uri="{BB962C8B-B14F-4D97-AF65-F5344CB8AC3E}">
        <p14:creationId xmlns:p14="http://schemas.microsoft.com/office/powerpoint/2010/main" val="123141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808E-EA4D-4FFE-825C-763EFDEE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21C26-1646-4C29-B197-1CCAF10B7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2788"/>
            <a:ext cx="8229600" cy="4704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Tracking errors propagate</a:t>
            </a:r>
          </a:p>
          <a:p>
            <a:pPr lvl="1"/>
            <a:r>
              <a:rPr lang="en-GB" sz="1600" dirty="0"/>
              <a:t>High accuracy at the beginning does not guarantee perfect output at the end</a:t>
            </a:r>
          </a:p>
          <a:p>
            <a:pPr lvl="1"/>
            <a:r>
              <a:rPr lang="en-GB" sz="1600" dirty="0"/>
              <a:t>As time points increase, the probability to err is high</a:t>
            </a:r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t → t + 1: </a:t>
            </a:r>
            <a:r>
              <a:rPr lang="en-GB" sz="1800" dirty="0">
                <a:solidFill>
                  <a:srgbClr val="00B050"/>
                </a:solidFill>
              </a:rPr>
              <a:t>Assume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00B050"/>
                </a:solidFill>
              </a:rPr>
              <a:t>99% correct matching of objects</a:t>
            </a:r>
          </a:p>
          <a:p>
            <a:endParaRPr lang="en-GB" sz="1800" dirty="0">
              <a:solidFill>
                <a:srgbClr val="00B050"/>
              </a:solidFill>
            </a:endParaRPr>
          </a:p>
          <a:p>
            <a:r>
              <a:rPr lang="en-GB" sz="1800" dirty="0"/>
              <a:t>Time points: 100</a:t>
            </a:r>
          </a:p>
          <a:p>
            <a:pPr lvl="1"/>
            <a:r>
              <a:rPr lang="en-GB" sz="1400" dirty="0"/>
              <a:t>P(‘correct lineage’) ≈ 0.99</a:t>
            </a:r>
            <a:r>
              <a:rPr lang="en-GB" sz="1400" baseline="30000" dirty="0"/>
              <a:t>99 </a:t>
            </a:r>
            <a:r>
              <a:rPr lang="en-GB" sz="1400" dirty="0"/>
              <a:t>≈   </a:t>
            </a:r>
            <a:r>
              <a:rPr lang="en-GB" sz="1400" dirty="0">
                <a:solidFill>
                  <a:srgbClr val="FFC000"/>
                </a:solidFill>
              </a:rPr>
              <a:t>37%</a:t>
            </a:r>
          </a:p>
          <a:p>
            <a:pPr lvl="1"/>
            <a:endParaRPr lang="en-GB" dirty="0">
              <a:solidFill>
                <a:srgbClr val="FFC000"/>
              </a:solidFill>
            </a:endParaRPr>
          </a:p>
          <a:p>
            <a:r>
              <a:rPr lang="en-GB" sz="1800" dirty="0"/>
              <a:t>Time points: 500</a:t>
            </a:r>
          </a:p>
          <a:p>
            <a:pPr lvl="1"/>
            <a:r>
              <a:rPr lang="en-GB" sz="1400" dirty="0"/>
              <a:t>P(‘correct lineage’) ≈ 0.99</a:t>
            </a:r>
            <a:r>
              <a:rPr lang="en-GB" sz="1400" baseline="30000" dirty="0"/>
              <a:t>499 </a:t>
            </a:r>
            <a:r>
              <a:rPr lang="en-GB" sz="1400" dirty="0"/>
              <a:t>≈   </a:t>
            </a:r>
            <a:r>
              <a:rPr lang="en-GB" sz="1400" dirty="0">
                <a:solidFill>
                  <a:srgbClr val="FF0000"/>
                </a:solidFill>
              </a:rPr>
              <a:t>0.07%</a:t>
            </a:r>
          </a:p>
          <a:p>
            <a:pPr lvl="1"/>
            <a:endParaRPr lang="en-GB" sz="1200" baseline="300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069B1-8A6C-4006-89DD-C154238F68E5}"/>
              </a:ext>
            </a:extLst>
          </p:cNvPr>
          <p:cNvSpPr txBox="1"/>
          <p:nvPr/>
        </p:nvSpPr>
        <p:spPr>
          <a:xfrm rot="16200000">
            <a:off x="7609009" y="4523241"/>
            <a:ext cx="274143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Courtesy of Florian Jug, MPI CBG</a:t>
            </a:r>
          </a:p>
        </p:txBody>
      </p:sp>
    </p:spTree>
    <p:extLst>
      <p:ext uri="{BB962C8B-B14F-4D97-AF65-F5344CB8AC3E}">
        <p14:creationId xmlns:p14="http://schemas.microsoft.com/office/powerpoint/2010/main" val="11038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Tracking errors: Erroneous segmentation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 )</a:t>
            </a:r>
          </a:p>
        </p:txBody>
      </p:sp>
      <p:pic>
        <p:nvPicPr>
          <p:cNvPr id="6" name="Underse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488" y="2238799"/>
            <a:ext cx="1609726" cy="1381126"/>
          </a:xfrm>
          <a:prstGeom prst="rect">
            <a:avLst/>
          </a:prstGeom>
          <a:ln w="12700">
            <a:solidFill>
              <a:srgbClr val="838787"/>
            </a:solidFill>
            <a:miter lim="400000"/>
          </a:ln>
        </p:spPr>
      </p:pic>
      <p:sp>
        <p:nvSpPr>
          <p:cNvPr id="7" name="Shape 826"/>
          <p:cNvSpPr/>
          <p:nvPr/>
        </p:nvSpPr>
        <p:spPr>
          <a:xfrm rot="2245148">
            <a:off x="2724684" y="2948412"/>
            <a:ext cx="339006" cy="419101"/>
          </a:xfrm>
          <a:prstGeom prst="ellipse">
            <a:avLst/>
          </a:prstGeom>
          <a:ln w="63500">
            <a:solidFill>
              <a:srgbClr val="FF0000">
                <a:alpha val="69678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100" dirty="0"/>
          </a:p>
        </p:txBody>
      </p:sp>
      <p:pic>
        <p:nvPicPr>
          <p:cNvPr id="9" name="Underse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34" y="2237641"/>
            <a:ext cx="1609726" cy="1381126"/>
          </a:xfrm>
          <a:prstGeom prst="rect">
            <a:avLst/>
          </a:prstGeom>
          <a:ln w="12700" cap="flat">
            <a:solidFill>
              <a:srgbClr val="838787"/>
            </a:solidFill>
            <a:prstDash val="solid"/>
            <a:miter lim="400000"/>
          </a:ln>
          <a:effectLst/>
        </p:spPr>
      </p:pic>
      <p:sp>
        <p:nvSpPr>
          <p:cNvPr id="10" name="Shape 828"/>
          <p:cNvSpPr/>
          <p:nvPr/>
        </p:nvSpPr>
        <p:spPr>
          <a:xfrm rot="2245148">
            <a:off x="6420640" y="2947655"/>
            <a:ext cx="157112" cy="358343"/>
          </a:xfrm>
          <a:prstGeom prst="ellipse">
            <a:avLst/>
          </a:prstGeom>
          <a:noFill/>
          <a:ln w="63500" cap="flat">
            <a:solidFill>
              <a:srgbClr val="50FA67">
                <a:alpha val="69678"/>
              </a:srgb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100" dirty="0"/>
          </a:p>
        </p:txBody>
      </p:sp>
      <p:sp>
        <p:nvSpPr>
          <p:cNvPr id="11" name="Shape 829"/>
          <p:cNvSpPr/>
          <p:nvPr/>
        </p:nvSpPr>
        <p:spPr>
          <a:xfrm rot="2245148">
            <a:off x="6553990" y="3004805"/>
            <a:ext cx="157112" cy="358343"/>
          </a:xfrm>
          <a:prstGeom prst="ellipse">
            <a:avLst/>
          </a:prstGeom>
          <a:noFill/>
          <a:ln w="63500" cap="flat">
            <a:solidFill>
              <a:srgbClr val="50FA67">
                <a:alpha val="69678"/>
              </a:srgb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100" dirty="0"/>
          </a:p>
        </p:txBody>
      </p:sp>
      <p:pic>
        <p:nvPicPr>
          <p:cNvPr id="23" name="Underseg.avi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1421" y="2246547"/>
            <a:ext cx="1609726" cy="1381126"/>
          </a:xfrm>
          <a:prstGeom prst="rect">
            <a:avLst/>
          </a:prstGeom>
          <a:ln w="12700">
            <a:solidFill>
              <a:srgbClr val="838787"/>
            </a:solidFill>
            <a:miter lim="400000"/>
          </a:ln>
        </p:spPr>
      </p:pic>
      <p:sp>
        <p:nvSpPr>
          <p:cNvPr id="12" name="Rectangle 11"/>
          <p:cNvSpPr/>
          <p:nvPr/>
        </p:nvSpPr>
        <p:spPr>
          <a:xfrm>
            <a:off x="4241864" y="4464411"/>
            <a:ext cx="1753565" cy="106795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2133" y="4464412"/>
            <a:ext cx="1753565" cy="10679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05892" y="3908006"/>
            <a:ext cx="6172200" cy="4370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How many objects do you see?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E292C-2210-894E-BF7B-B2C0AE3412CC}"/>
              </a:ext>
            </a:extLst>
          </p:cNvPr>
          <p:cNvSpPr txBox="1"/>
          <p:nvPr/>
        </p:nvSpPr>
        <p:spPr>
          <a:xfrm rot="16200000">
            <a:off x="7609009" y="4523241"/>
            <a:ext cx="274143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Courtesy of Florian Jug, MPI CBG</a:t>
            </a:r>
          </a:p>
        </p:txBody>
      </p:sp>
    </p:spTree>
    <p:extLst>
      <p:ext uri="{BB962C8B-B14F-4D97-AF65-F5344CB8AC3E}">
        <p14:creationId xmlns:p14="http://schemas.microsoft.com/office/powerpoint/2010/main" val="266033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6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8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119A-4BFE-4EEA-B8FA-B94DA135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Tracking: Error Sources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27034D-3B27-4AC5-A5F6-D72937A03FEE}"/>
              </a:ext>
            </a:extLst>
          </p:cNvPr>
          <p:cNvSpPr txBox="1"/>
          <p:nvPr/>
        </p:nvSpPr>
        <p:spPr>
          <a:xfrm rot="16200000">
            <a:off x="7609009" y="4523241"/>
            <a:ext cx="274143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Courtesy of Florian Jug, MPI CBG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1A8FD0E-C535-D844-93C9-1D3908A5562E}"/>
              </a:ext>
            </a:extLst>
          </p:cNvPr>
          <p:cNvSpPr txBox="1">
            <a:spLocks/>
          </p:cNvSpPr>
          <p:nvPr/>
        </p:nvSpPr>
        <p:spPr>
          <a:xfrm>
            <a:off x="1478142" y="2057354"/>
            <a:ext cx="6172200" cy="39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Missed objects (under-segmentation)</a:t>
            </a:r>
          </a:p>
        </p:txBody>
      </p:sp>
      <p:pic>
        <p:nvPicPr>
          <p:cNvPr id="24" name="Underseg.png">
            <a:extLst>
              <a:ext uri="{FF2B5EF4-FFF2-40B4-BE49-F238E27FC236}">
                <a16:creationId xmlns:a16="http://schemas.microsoft.com/office/drawing/2014/main" id="{1CE8FD77-630E-4143-8D87-47B683AA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46" y="2498574"/>
            <a:ext cx="1609726" cy="1381126"/>
          </a:xfrm>
          <a:prstGeom prst="rect">
            <a:avLst/>
          </a:prstGeom>
          <a:ln w="12700">
            <a:solidFill>
              <a:srgbClr val="838787"/>
            </a:solidFill>
            <a:miter lim="400000"/>
          </a:ln>
        </p:spPr>
      </p:pic>
      <p:sp>
        <p:nvSpPr>
          <p:cNvPr id="25" name="Shape 826">
            <a:extLst>
              <a:ext uri="{FF2B5EF4-FFF2-40B4-BE49-F238E27FC236}">
                <a16:creationId xmlns:a16="http://schemas.microsoft.com/office/drawing/2014/main" id="{8D62D969-D1C9-CB4E-B059-4E307668B200}"/>
              </a:ext>
            </a:extLst>
          </p:cNvPr>
          <p:cNvSpPr/>
          <p:nvPr/>
        </p:nvSpPr>
        <p:spPr>
          <a:xfrm rot="2245148">
            <a:off x="3119542" y="3208187"/>
            <a:ext cx="339006" cy="419101"/>
          </a:xfrm>
          <a:prstGeom prst="ellipse">
            <a:avLst/>
          </a:prstGeom>
          <a:ln w="63500">
            <a:solidFill>
              <a:srgbClr val="FF0000">
                <a:alpha val="69678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100" dirty="0"/>
          </a:p>
        </p:txBody>
      </p:sp>
      <p:grpSp>
        <p:nvGrpSpPr>
          <p:cNvPr id="26" name="Group 830">
            <a:extLst>
              <a:ext uri="{FF2B5EF4-FFF2-40B4-BE49-F238E27FC236}">
                <a16:creationId xmlns:a16="http://schemas.microsoft.com/office/drawing/2014/main" id="{CFE08AC8-07A9-174A-BB7D-386A09C55E7B}"/>
              </a:ext>
            </a:extLst>
          </p:cNvPr>
          <p:cNvGrpSpPr/>
          <p:nvPr/>
        </p:nvGrpSpPr>
        <p:grpSpPr>
          <a:xfrm>
            <a:off x="5745592" y="2497416"/>
            <a:ext cx="1609726" cy="1381126"/>
            <a:chOff x="0" y="0"/>
            <a:chExt cx="2146300" cy="1841500"/>
          </a:xfrm>
        </p:grpSpPr>
        <p:pic>
          <p:nvPicPr>
            <p:cNvPr id="27" name="Underseg.png">
              <a:extLst>
                <a:ext uri="{FF2B5EF4-FFF2-40B4-BE49-F238E27FC236}">
                  <a16:creationId xmlns:a16="http://schemas.microsoft.com/office/drawing/2014/main" id="{B9B2A9DD-8B10-1B4F-B5DD-8F4CAB07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146300" cy="1841500"/>
            </a:xfrm>
            <a:prstGeom prst="rect">
              <a:avLst/>
            </a:prstGeom>
            <a:ln w="12700" cap="flat">
              <a:solidFill>
                <a:srgbClr val="838787"/>
              </a:solidFill>
              <a:prstDash val="solid"/>
              <a:miter lim="400000"/>
            </a:ln>
            <a:effectLst/>
          </p:spPr>
        </p:pic>
        <p:sp>
          <p:nvSpPr>
            <p:cNvPr id="28" name="Shape 828">
              <a:extLst>
                <a:ext uri="{FF2B5EF4-FFF2-40B4-BE49-F238E27FC236}">
                  <a16:creationId xmlns:a16="http://schemas.microsoft.com/office/drawing/2014/main" id="{16175647-3F12-4C4D-88B9-FCD6DC0E8040}"/>
                </a:ext>
              </a:extLst>
            </p:cNvPr>
            <p:cNvSpPr/>
            <p:nvPr/>
          </p:nvSpPr>
          <p:spPr>
            <a:xfrm rot="2245148">
              <a:off x="1426542" y="946683"/>
              <a:ext cx="209482" cy="477791"/>
            </a:xfrm>
            <a:prstGeom prst="ellipse">
              <a:avLst/>
            </a:prstGeom>
            <a:noFill/>
            <a:ln w="63500" cap="flat">
              <a:solidFill>
                <a:srgbClr val="50FA67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100" dirty="0"/>
            </a:p>
          </p:txBody>
        </p:sp>
        <p:sp>
          <p:nvSpPr>
            <p:cNvPr id="29" name="Shape 829">
              <a:extLst>
                <a:ext uri="{FF2B5EF4-FFF2-40B4-BE49-F238E27FC236}">
                  <a16:creationId xmlns:a16="http://schemas.microsoft.com/office/drawing/2014/main" id="{AC86E1AE-82F1-4B49-BE05-5AAA4AEC5B66}"/>
                </a:ext>
              </a:extLst>
            </p:cNvPr>
            <p:cNvSpPr/>
            <p:nvPr/>
          </p:nvSpPr>
          <p:spPr>
            <a:xfrm rot="2245148">
              <a:off x="1604342" y="1022883"/>
              <a:ext cx="209482" cy="477791"/>
            </a:xfrm>
            <a:prstGeom prst="ellipse">
              <a:avLst/>
            </a:prstGeom>
            <a:noFill/>
            <a:ln w="63500" cap="flat">
              <a:solidFill>
                <a:srgbClr val="50FA67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100" dirty="0"/>
            </a:p>
          </p:txBody>
        </p:sp>
      </p:grpSp>
      <p:pic>
        <p:nvPicPr>
          <p:cNvPr id="30" name="Overseg.png">
            <a:extLst>
              <a:ext uri="{FF2B5EF4-FFF2-40B4-BE49-F238E27FC236}">
                <a16:creationId xmlns:a16="http://schemas.microsoft.com/office/drawing/2014/main" id="{C8B5AA5B-8E94-E04D-9929-4D39C3DB3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345" y="4486107"/>
            <a:ext cx="1609726" cy="1381126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1" name="Overseg.avi">
            <a:extLst>
              <a:ext uri="{FF2B5EF4-FFF2-40B4-BE49-F238E27FC236}">
                <a16:creationId xmlns:a16="http://schemas.microsoft.com/office/drawing/2014/main" id="{321D78F2-A962-314F-9681-CB637D0F26E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09302" y="4485409"/>
            <a:ext cx="1609726" cy="1381126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pSp>
        <p:nvGrpSpPr>
          <p:cNvPr id="32" name="Group 834">
            <a:extLst>
              <a:ext uri="{FF2B5EF4-FFF2-40B4-BE49-F238E27FC236}">
                <a16:creationId xmlns:a16="http://schemas.microsoft.com/office/drawing/2014/main" id="{1C8CE058-9B4E-A249-9303-D8AA3F8CFD05}"/>
              </a:ext>
            </a:extLst>
          </p:cNvPr>
          <p:cNvGrpSpPr/>
          <p:nvPr/>
        </p:nvGrpSpPr>
        <p:grpSpPr>
          <a:xfrm>
            <a:off x="2781166" y="4676000"/>
            <a:ext cx="401213" cy="598803"/>
            <a:chOff x="0" y="0"/>
            <a:chExt cx="534949" cy="798403"/>
          </a:xfrm>
        </p:grpSpPr>
        <p:sp>
          <p:nvSpPr>
            <p:cNvPr id="33" name="Shape 831">
              <a:extLst>
                <a:ext uri="{FF2B5EF4-FFF2-40B4-BE49-F238E27FC236}">
                  <a16:creationId xmlns:a16="http://schemas.microsoft.com/office/drawing/2014/main" id="{FB3F2FB8-4A6F-5046-A75E-D3C379AEAB25}"/>
                </a:ext>
              </a:extLst>
            </p:cNvPr>
            <p:cNvSpPr/>
            <p:nvPr/>
          </p:nvSpPr>
          <p:spPr>
            <a:xfrm rot="2245148">
              <a:off x="102330" y="54183"/>
              <a:ext cx="330290" cy="448670"/>
            </a:xfrm>
            <a:prstGeom prst="ellipse">
              <a:avLst/>
            </a:prstGeom>
            <a:noFill/>
            <a:ln w="63500" cap="flat">
              <a:solidFill>
                <a:srgbClr val="FF0000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100" dirty="0"/>
            </a:p>
          </p:txBody>
        </p:sp>
        <p:sp>
          <p:nvSpPr>
            <p:cNvPr id="34" name="Shape 832">
              <a:extLst>
                <a:ext uri="{FF2B5EF4-FFF2-40B4-BE49-F238E27FC236}">
                  <a16:creationId xmlns:a16="http://schemas.microsoft.com/office/drawing/2014/main" id="{788D47B0-3248-3D46-967A-168F27D0A3D3}"/>
                </a:ext>
              </a:extLst>
            </p:cNvPr>
            <p:cNvSpPr/>
            <p:nvPr/>
          </p:nvSpPr>
          <p:spPr>
            <a:xfrm rot="20538754">
              <a:off x="191094" y="419587"/>
              <a:ext cx="256421" cy="348091"/>
            </a:xfrm>
            <a:prstGeom prst="ellipse">
              <a:avLst/>
            </a:prstGeom>
            <a:noFill/>
            <a:ln w="63500" cap="flat">
              <a:solidFill>
                <a:srgbClr val="FF0000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100" dirty="0"/>
            </a:p>
          </p:txBody>
        </p:sp>
        <p:sp>
          <p:nvSpPr>
            <p:cNvPr id="35" name="Shape 833">
              <a:extLst>
                <a:ext uri="{FF2B5EF4-FFF2-40B4-BE49-F238E27FC236}">
                  <a16:creationId xmlns:a16="http://schemas.microsoft.com/office/drawing/2014/main" id="{4043747C-9E29-4649-A824-77221D95250E}"/>
                </a:ext>
              </a:extLst>
            </p:cNvPr>
            <p:cNvSpPr/>
            <p:nvPr/>
          </p:nvSpPr>
          <p:spPr>
            <a:xfrm rot="2245148">
              <a:off x="54596" y="469871"/>
              <a:ext cx="161654" cy="169826"/>
            </a:xfrm>
            <a:prstGeom prst="ellipse">
              <a:avLst/>
            </a:prstGeom>
            <a:noFill/>
            <a:ln w="63500" cap="flat">
              <a:solidFill>
                <a:srgbClr val="FF0000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100" dirty="0"/>
            </a:p>
          </p:txBody>
        </p:sp>
      </p:grpSp>
      <p:pic>
        <p:nvPicPr>
          <p:cNvPr id="36" name="Overseg.png">
            <a:extLst>
              <a:ext uri="{FF2B5EF4-FFF2-40B4-BE49-F238E27FC236}">
                <a16:creationId xmlns:a16="http://schemas.microsoft.com/office/drawing/2014/main" id="{8C23643D-D38A-D449-9B1C-87A8670E6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592" y="4484251"/>
            <a:ext cx="1609726" cy="1381126"/>
          </a:xfrm>
          <a:prstGeom prst="rect">
            <a:avLst/>
          </a:prstGeom>
          <a:ln w="12700" cap="flat">
            <a:solidFill>
              <a:srgbClr val="A6AAA9"/>
            </a:solidFill>
            <a:prstDash val="solid"/>
            <a:miter lim="400000"/>
          </a:ln>
          <a:effectLst/>
        </p:spPr>
      </p:pic>
      <p:sp>
        <p:nvSpPr>
          <p:cNvPr id="37" name="Shape 836">
            <a:extLst>
              <a:ext uri="{FF2B5EF4-FFF2-40B4-BE49-F238E27FC236}">
                <a16:creationId xmlns:a16="http://schemas.microsoft.com/office/drawing/2014/main" id="{FD3839B0-F526-9E4F-8E88-AEAF8863A248}"/>
              </a:ext>
            </a:extLst>
          </p:cNvPr>
          <p:cNvSpPr/>
          <p:nvPr/>
        </p:nvSpPr>
        <p:spPr>
          <a:xfrm rot="699263">
            <a:off x="6513895" y="4724254"/>
            <a:ext cx="284979" cy="512678"/>
          </a:xfrm>
          <a:prstGeom prst="ellipse">
            <a:avLst/>
          </a:prstGeom>
          <a:noFill/>
          <a:ln w="63500" cap="flat">
            <a:solidFill>
              <a:srgbClr val="50FA67">
                <a:alpha val="69678"/>
              </a:srgb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1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FC8C808-1833-2641-B25E-7F275E703C14}"/>
              </a:ext>
            </a:extLst>
          </p:cNvPr>
          <p:cNvSpPr txBox="1">
            <a:spLocks/>
          </p:cNvSpPr>
          <p:nvPr/>
        </p:nvSpPr>
        <p:spPr>
          <a:xfrm>
            <a:off x="1483613" y="4100855"/>
            <a:ext cx="6172200" cy="61349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800" dirty="0"/>
              <a:t>Spurious objects (over-segmentation)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73BA447-2E61-3F41-9FFA-55104E0CD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301" y="2497417"/>
            <a:ext cx="1609726" cy="13818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987087C-8378-6A41-9AE6-CAFFAEAC9C46}"/>
              </a:ext>
            </a:extLst>
          </p:cNvPr>
          <p:cNvSpPr txBox="1"/>
          <p:nvPr/>
        </p:nvSpPr>
        <p:spPr>
          <a:xfrm>
            <a:off x="1278081" y="1522304"/>
            <a:ext cx="47590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17375E"/>
                </a:solidFill>
              </a:rPr>
              <a:t>Erroneous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8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6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E550-B048-4388-BC53-D44DAAFD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Spot-detection: Track maxima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F67F-BB14-4072-A9E0-C2F80D471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91" y="1220658"/>
            <a:ext cx="8293190" cy="737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Alternative to segmentation; especially when tracking is the goal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maxima finder algorithm uses a tolerance (minimum valley depth)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391DC-A4C4-41BC-A842-8E4AAB22C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29" y="2598229"/>
            <a:ext cx="1665167" cy="14171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EB5356-8575-4E90-B6A2-F2DD41B0D298}"/>
              </a:ext>
            </a:extLst>
          </p:cNvPr>
          <p:cNvCxnSpPr>
            <a:cxnSpLocks/>
          </p:cNvCxnSpPr>
          <p:nvPr/>
        </p:nvCxnSpPr>
        <p:spPr>
          <a:xfrm>
            <a:off x="7366379" y="2461997"/>
            <a:ext cx="0" cy="859808"/>
          </a:xfrm>
          <a:prstGeom prst="line">
            <a:avLst/>
          </a:prstGeom>
          <a:ln w="38100">
            <a:solidFill>
              <a:srgbClr val="FF2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489A26-AB1A-4183-996B-1D734567CFEC}"/>
              </a:ext>
            </a:extLst>
          </p:cNvPr>
          <p:cNvSpPr txBox="1"/>
          <p:nvPr/>
        </p:nvSpPr>
        <p:spPr>
          <a:xfrm>
            <a:off x="7502857" y="2901710"/>
            <a:ext cx="146559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Tolerance: 120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8522EE-CB78-4C92-B247-7F11F347F22C}"/>
              </a:ext>
            </a:extLst>
          </p:cNvPr>
          <p:cNvCxnSpPr>
            <a:cxnSpLocks/>
          </p:cNvCxnSpPr>
          <p:nvPr/>
        </p:nvCxnSpPr>
        <p:spPr>
          <a:xfrm>
            <a:off x="7366379" y="3447091"/>
            <a:ext cx="0" cy="56830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9F27AD-F066-4A68-BE6C-07BF60F137BA}"/>
              </a:ext>
            </a:extLst>
          </p:cNvPr>
          <p:cNvSpPr txBox="1"/>
          <p:nvPr/>
        </p:nvSpPr>
        <p:spPr>
          <a:xfrm>
            <a:off x="7502857" y="3595297"/>
            <a:ext cx="146559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Tolerance: 30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D1E52-28BA-4D53-8E84-CB4081BE5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552" y="2232313"/>
            <a:ext cx="3737689" cy="23796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C4CE95-F8E3-4E9C-94FC-8DDA3888C259}"/>
              </a:ext>
            </a:extLst>
          </p:cNvPr>
          <p:cNvCxnSpPr/>
          <p:nvPr/>
        </p:nvCxnSpPr>
        <p:spPr>
          <a:xfrm>
            <a:off x="4369206" y="2649324"/>
            <a:ext cx="0" cy="1497934"/>
          </a:xfrm>
          <a:prstGeom prst="line">
            <a:avLst/>
          </a:prstGeom>
          <a:ln w="38100">
            <a:solidFill>
              <a:srgbClr val="FF2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64F4E-4810-4CF4-A547-EB7A34279F63}"/>
              </a:ext>
            </a:extLst>
          </p:cNvPr>
          <p:cNvCxnSpPr/>
          <p:nvPr/>
        </p:nvCxnSpPr>
        <p:spPr>
          <a:xfrm>
            <a:off x="6050117" y="2649324"/>
            <a:ext cx="0" cy="1497934"/>
          </a:xfrm>
          <a:prstGeom prst="line">
            <a:avLst/>
          </a:prstGeom>
          <a:ln w="38100">
            <a:solidFill>
              <a:srgbClr val="FF2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E5FE3B-BFF5-4F36-9B92-2DFCC3A24FF8}"/>
              </a:ext>
            </a:extLst>
          </p:cNvPr>
          <p:cNvCxnSpPr>
            <a:cxnSpLocks/>
          </p:cNvCxnSpPr>
          <p:nvPr/>
        </p:nvCxnSpPr>
        <p:spPr>
          <a:xfrm>
            <a:off x="5503142" y="3500204"/>
            <a:ext cx="0" cy="31110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1E0B52-C302-44A2-B2E9-E48A92DD0E3C}"/>
              </a:ext>
            </a:extLst>
          </p:cNvPr>
          <p:cNvCxnSpPr>
            <a:cxnSpLocks/>
          </p:cNvCxnSpPr>
          <p:nvPr/>
        </p:nvCxnSpPr>
        <p:spPr>
          <a:xfrm>
            <a:off x="4979018" y="3916556"/>
            <a:ext cx="0" cy="23070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93061-13E4-4C69-B187-C51A83FD988B}"/>
              </a:ext>
            </a:extLst>
          </p:cNvPr>
          <p:cNvCxnSpPr>
            <a:cxnSpLocks/>
          </p:cNvCxnSpPr>
          <p:nvPr/>
        </p:nvCxnSpPr>
        <p:spPr>
          <a:xfrm>
            <a:off x="7366379" y="4120626"/>
            <a:ext cx="0" cy="3019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33CC40-9300-4379-B4A6-591B65D92C59}"/>
              </a:ext>
            </a:extLst>
          </p:cNvPr>
          <p:cNvSpPr txBox="1"/>
          <p:nvPr/>
        </p:nvSpPr>
        <p:spPr>
          <a:xfrm>
            <a:off x="7502857" y="4120626"/>
            <a:ext cx="146559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Tolerance: 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C6932D-F8FD-7C4B-96A6-77CFB0693B2A}"/>
              </a:ext>
            </a:extLst>
          </p:cNvPr>
          <p:cNvSpPr/>
          <p:nvPr/>
        </p:nvSpPr>
        <p:spPr>
          <a:xfrm>
            <a:off x="253691" y="5067216"/>
            <a:ext cx="342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91" lvl="0" indent="-342891" defTabSz="457189">
              <a:spcBef>
                <a:spcPct val="20000"/>
              </a:spcBef>
              <a:buFont typeface="Arial"/>
              <a:buChar char="•"/>
            </a:pPr>
            <a:r>
              <a:rPr lang="en-US" sz="1800" dirty="0">
                <a:solidFill>
                  <a:srgbClr val="17375E"/>
                </a:solidFill>
              </a:rPr>
              <a:t>In Fiji: </a:t>
            </a:r>
            <a:r>
              <a:rPr lang="en-US" sz="1800" i="1" dirty="0">
                <a:solidFill>
                  <a:srgbClr val="17375E"/>
                </a:solidFill>
              </a:rPr>
              <a:t>Process &gt; Find maxima…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31E305-0380-B446-B4D7-9365A5D42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985" y="4955981"/>
            <a:ext cx="1501522" cy="1531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A52D3C-F45E-5742-8BC5-A4E86B0F7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264" y="5161544"/>
            <a:ext cx="1316262" cy="11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119A-4BFE-4EEA-B8FA-B94DA135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/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F56A-0533-4D09-A33F-F74E6170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543050"/>
            <a:ext cx="8293190" cy="832104"/>
          </a:xfrm>
        </p:spPr>
        <p:txBody>
          <a:bodyPr>
            <a:normAutofit/>
          </a:bodyPr>
          <a:lstStyle/>
          <a:p>
            <a:r>
              <a:rPr lang="en-US" sz="1800" dirty="0"/>
              <a:t>Linking (also “matching”) is the process of </a:t>
            </a:r>
            <a:r>
              <a:rPr lang="en-US" sz="1800" b="1" dirty="0"/>
              <a:t>connecting spots to tracks </a:t>
            </a:r>
            <a:r>
              <a:rPr lang="en-US" sz="1800" dirty="0"/>
              <a:t>by adding edges.</a:t>
            </a:r>
          </a:p>
        </p:txBody>
      </p:sp>
      <p:grpSp>
        <p:nvGrpSpPr>
          <p:cNvPr id="5" name="Group 854">
            <a:extLst>
              <a:ext uri="{FF2B5EF4-FFF2-40B4-BE49-F238E27FC236}">
                <a16:creationId xmlns:a16="http://schemas.microsoft.com/office/drawing/2014/main" id="{F56F306A-E46A-47D6-BA42-E1DC1748FF88}"/>
              </a:ext>
            </a:extLst>
          </p:cNvPr>
          <p:cNvGrpSpPr/>
          <p:nvPr/>
        </p:nvGrpSpPr>
        <p:grpSpPr>
          <a:xfrm>
            <a:off x="2252126" y="2375154"/>
            <a:ext cx="3690147" cy="1592869"/>
            <a:chOff x="0" y="0"/>
            <a:chExt cx="6980638" cy="3094683"/>
          </a:xfrm>
        </p:grpSpPr>
        <p:sp>
          <p:nvSpPr>
            <p:cNvPr id="6" name="Shape 845">
              <a:extLst>
                <a:ext uri="{FF2B5EF4-FFF2-40B4-BE49-F238E27FC236}">
                  <a16:creationId xmlns:a16="http://schemas.microsoft.com/office/drawing/2014/main" id="{71DFDEF9-9CFD-4493-9EC7-6686609D73A0}"/>
                </a:ext>
              </a:extLst>
            </p:cNvPr>
            <p:cNvSpPr/>
            <p:nvPr/>
          </p:nvSpPr>
          <p:spPr>
            <a:xfrm>
              <a:off x="819861" y="374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7" name="Shape 846">
              <a:extLst>
                <a:ext uri="{FF2B5EF4-FFF2-40B4-BE49-F238E27FC236}">
                  <a16:creationId xmlns:a16="http://schemas.microsoft.com/office/drawing/2014/main" id="{3EF3125C-C084-4417-B451-815508DD45E2}"/>
                </a:ext>
              </a:extLst>
            </p:cNvPr>
            <p:cNvSpPr/>
            <p:nvPr/>
          </p:nvSpPr>
          <p:spPr>
            <a:xfrm>
              <a:off x="3368000" y="1052497"/>
              <a:ext cx="527617" cy="520701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8" name="Shape 847">
              <a:extLst>
                <a:ext uri="{FF2B5EF4-FFF2-40B4-BE49-F238E27FC236}">
                  <a16:creationId xmlns:a16="http://schemas.microsoft.com/office/drawing/2014/main" id="{084244D2-95CC-40EF-B08F-B23C2DD1C00E}"/>
                </a:ext>
              </a:extLst>
            </p:cNvPr>
            <p:cNvSpPr/>
            <p:nvPr/>
          </p:nvSpPr>
          <p:spPr>
            <a:xfrm>
              <a:off x="5875490" y="2279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9" name="Shape 848">
              <a:extLst>
                <a:ext uri="{FF2B5EF4-FFF2-40B4-BE49-F238E27FC236}">
                  <a16:creationId xmlns:a16="http://schemas.microsoft.com/office/drawing/2014/main" id="{D046920D-08E6-443B-B205-7F2AD6633C18}"/>
                </a:ext>
              </a:extLst>
            </p:cNvPr>
            <p:cNvSpPr/>
            <p:nvPr/>
          </p:nvSpPr>
          <p:spPr>
            <a:xfrm>
              <a:off x="565861" y="2279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10" name="Shape 849">
              <a:extLst>
                <a:ext uri="{FF2B5EF4-FFF2-40B4-BE49-F238E27FC236}">
                  <a16:creationId xmlns:a16="http://schemas.microsoft.com/office/drawing/2014/main" id="{ADF90C84-053A-4BED-B33D-F2E592D3A034}"/>
                </a:ext>
              </a:extLst>
            </p:cNvPr>
            <p:cNvSpPr/>
            <p:nvPr/>
          </p:nvSpPr>
          <p:spPr>
            <a:xfrm>
              <a:off x="3159701" y="1581150"/>
              <a:ext cx="527618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11" name="Shape 850">
              <a:extLst>
                <a:ext uri="{FF2B5EF4-FFF2-40B4-BE49-F238E27FC236}">
                  <a16:creationId xmlns:a16="http://schemas.microsoft.com/office/drawing/2014/main" id="{63B0CE67-BEDD-43F9-8967-99DF860D6076}"/>
                </a:ext>
              </a:extLst>
            </p:cNvPr>
            <p:cNvSpPr/>
            <p:nvPr/>
          </p:nvSpPr>
          <p:spPr>
            <a:xfrm>
              <a:off x="5621490" y="374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12" name="Shape 851">
              <a:extLst>
                <a:ext uri="{FF2B5EF4-FFF2-40B4-BE49-F238E27FC236}">
                  <a16:creationId xmlns:a16="http://schemas.microsoft.com/office/drawing/2014/main" id="{C7EA733C-8A15-45BB-BC3D-9A75BC8A0D3D}"/>
                </a:ext>
              </a:extLst>
            </p:cNvPr>
            <p:cNvSpPr/>
            <p:nvPr/>
          </p:nvSpPr>
          <p:spPr>
            <a:xfrm>
              <a:off x="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13" name="Shape 852">
              <a:extLst>
                <a:ext uri="{FF2B5EF4-FFF2-40B4-BE49-F238E27FC236}">
                  <a16:creationId xmlns:a16="http://schemas.microsoft.com/office/drawing/2014/main" id="{560A5E55-DB9A-41B6-B4B1-220EB107D2A6}"/>
                </a:ext>
              </a:extLst>
            </p:cNvPr>
            <p:cNvSpPr/>
            <p:nvPr/>
          </p:nvSpPr>
          <p:spPr>
            <a:xfrm>
              <a:off x="254000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14" name="Shape 853">
              <a:extLst>
                <a:ext uri="{FF2B5EF4-FFF2-40B4-BE49-F238E27FC236}">
                  <a16:creationId xmlns:a16="http://schemas.microsoft.com/office/drawing/2014/main" id="{E61C1B60-BB2C-4079-A0E6-D853042EADDD}"/>
                </a:ext>
              </a:extLst>
            </p:cNvPr>
            <p:cNvSpPr/>
            <p:nvPr/>
          </p:nvSpPr>
          <p:spPr>
            <a:xfrm>
              <a:off x="506730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</p:grpSp>
      <p:grpSp>
        <p:nvGrpSpPr>
          <p:cNvPr id="15" name="Group 864">
            <a:extLst>
              <a:ext uri="{FF2B5EF4-FFF2-40B4-BE49-F238E27FC236}">
                <a16:creationId xmlns:a16="http://schemas.microsoft.com/office/drawing/2014/main" id="{435AD584-F3C0-45EF-B5D3-624E07B700FD}"/>
              </a:ext>
            </a:extLst>
          </p:cNvPr>
          <p:cNvGrpSpPr/>
          <p:nvPr/>
        </p:nvGrpSpPr>
        <p:grpSpPr>
          <a:xfrm>
            <a:off x="2252126" y="2375154"/>
            <a:ext cx="3690147" cy="1592869"/>
            <a:chOff x="0" y="0"/>
            <a:chExt cx="6980638" cy="3094683"/>
          </a:xfrm>
        </p:grpSpPr>
        <p:sp>
          <p:nvSpPr>
            <p:cNvPr id="16" name="Shape 855">
              <a:extLst>
                <a:ext uri="{FF2B5EF4-FFF2-40B4-BE49-F238E27FC236}">
                  <a16:creationId xmlns:a16="http://schemas.microsoft.com/office/drawing/2014/main" id="{7F05C9A6-D394-4642-B081-21F1B8600FB9}"/>
                </a:ext>
              </a:extLst>
            </p:cNvPr>
            <p:cNvSpPr/>
            <p:nvPr/>
          </p:nvSpPr>
          <p:spPr>
            <a:xfrm>
              <a:off x="819861" y="374650"/>
              <a:ext cx="527617" cy="520700"/>
            </a:xfrm>
            <a:prstGeom prst="ellipse">
              <a:avLst/>
            </a:prstGeom>
            <a:noFill/>
            <a:ln w="63500" cap="flat">
              <a:solidFill>
                <a:srgbClr val="50FA67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17" name="Shape 856">
              <a:extLst>
                <a:ext uri="{FF2B5EF4-FFF2-40B4-BE49-F238E27FC236}">
                  <a16:creationId xmlns:a16="http://schemas.microsoft.com/office/drawing/2014/main" id="{4F0F211E-40D8-42C9-BA44-7816D166D50A}"/>
                </a:ext>
              </a:extLst>
            </p:cNvPr>
            <p:cNvSpPr/>
            <p:nvPr/>
          </p:nvSpPr>
          <p:spPr>
            <a:xfrm>
              <a:off x="3368000" y="1052497"/>
              <a:ext cx="527617" cy="520701"/>
            </a:xfrm>
            <a:prstGeom prst="ellipse">
              <a:avLst/>
            </a:prstGeom>
            <a:noFill/>
            <a:ln w="63500" cap="flat">
              <a:solidFill>
                <a:srgbClr val="50FA67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18" name="Shape 857">
              <a:extLst>
                <a:ext uri="{FF2B5EF4-FFF2-40B4-BE49-F238E27FC236}">
                  <a16:creationId xmlns:a16="http://schemas.microsoft.com/office/drawing/2014/main" id="{DF2BCE32-43E0-4D6D-861E-13B1A9244AE5}"/>
                </a:ext>
              </a:extLst>
            </p:cNvPr>
            <p:cNvSpPr/>
            <p:nvPr/>
          </p:nvSpPr>
          <p:spPr>
            <a:xfrm>
              <a:off x="5875490" y="2279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19" name="Shape 858">
              <a:extLst>
                <a:ext uri="{FF2B5EF4-FFF2-40B4-BE49-F238E27FC236}">
                  <a16:creationId xmlns:a16="http://schemas.microsoft.com/office/drawing/2014/main" id="{74CE2EDB-BCCF-44E7-9E6C-2D0048BFBA47}"/>
                </a:ext>
              </a:extLst>
            </p:cNvPr>
            <p:cNvSpPr/>
            <p:nvPr/>
          </p:nvSpPr>
          <p:spPr>
            <a:xfrm>
              <a:off x="565861" y="2279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20" name="Shape 859">
              <a:extLst>
                <a:ext uri="{FF2B5EF4-FFF2-40B4-BE49-F238E27FC236}">
                  <a16:creationId xmlns:a16="http://schemas.microsoft.com/office/drawing/2014/main" id="{BADDD008-8DDD-4E54-A6D8-186F3B2B8D80}"/>
                </a:ext>
              </a:extLst>
            </p:cNvPr>
            <p:cNvSpPr/>
            <p:nvPr/>
          </p:nvSpPr>
          <p:spPr>
            <a:xfrm>
              <a:off x="3159701" y="1581150"/>
              <a:ext cx="527618" cy="520700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21" name="Shape 860">
              <a:extLst>
                <a:ext uri="{FF2B5EF4-FFF2-40B4-BE49-F238E27FC236}">
                  <a16:creationId xmlns:a16="http://schemas.microsoft.com/office/drawing/2014/main" id="{77EB419D-3A8E-45E2-A560-E489FEC33406}"/>
                </a:ext>
              </a:extLst>
            </p:cNvPr>
            <p:cNvSpPr/>
            <p:nvPr/>
          </p:nvSpPr>
          <p:spPr>
            <a:xfrm>
              <a:off x="5621490" y="374650"/>
              <a:ext cx="527617" cy="520700"/>
            </a:xfrm>
            <a:prstGeom prst="ellipse">
              <a:avLst/>
            </a:prstGeom>
            <a:noFill/>
            <a:ln w="63500" cap="flat">
              <a:solidFill>
                <a:srgbClr val="50FA67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22" name="Shape 861">
              <a:extLst>
                <a:ext uri="{FF2B5EF4-FFF2-40B4-BE49-F238E27FC236}">
                  <a16:creationId xmlns:a16="http://schemas.microsoft.com/office/drawing/2014/main" id="{4EC71463-73C7-4846-85D2-8C45900925C0}"/>
                </a:ext>
              </a:extLst>
            </p:cNvPr>
            <p:cNvSpPr/>
            <p:nvPr/>
          </p:nvSpPr>
          <p:spPr>
            <a:xfrm>
              <a:off x="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23" name="Shape 862">
              <a:extLst>
                <a:ext uri="{FF2B5EF4-FFF2-40B4-BE49-F238E27FC236}">
                  <a16:creationId xmlns:a16="http://schemas.microsoft.com/office/drawing/2014/main" id="{1CFB7B19-7B33-4C3A-A33A-A98A16AA326F}"/>
                </a:ext>
              </a:extLst>
            </p:cNvPr>
            <p:cNvSpPr/>
            <p:nvPr/>
          </p:nvSpPr>
          <p:spPr>
            <a:xfrm>
              <a:off x="254000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24" name="Shape 863">
              <a:extLst>
                <a:ext uri="{FF2B5EF4-FFF2-40B4-BE49-F238E27FC236}">
                  <a16:creationId xmlns:a16="http://schemas.microsoft.com/office/drawing/2014/main" id="{600DEAC0-B9F1-4319-90B7-358E176812D0}"/>
                </a:ext>
              </a:extLst>
            </p:cNvPr>
            <p:cNvSpPr/>
            <p:nvPr/>
          </p:nvSpPr>
          <p:spPr>
            <a:xfrm>
              <a:off x="506730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</p:grpSp>
      <p:grpSp>
        <p:nvGrpSpPr>
          <p:cNvPr id="25" name="Group 880">
            <a:extLst>
              <a:ext uri="{FF2B5EF4-FFF2-40B4-BE49-F238E27FC236}">
                <a16:creationId xmlns:a16="http://schemas.microsoft.com/office/drawing/2014/main" id="{CE353C8C-DDDF-4224-9A73-0114E644662F}"/>
              </a:ext>
            </a:extLst>
          </p:cNvPr>
          <p:cNvGrpSpPr/>
          <p:nvPr/>
        </p:nvGrpSpPr>
        <p:grpSpPr>
          <a:xfrm>
            <a:off x="2252125" y="2375154"/>
            <a:ext cx="3690148" cy="1592869"/>
            <a:chOff x="0" y="0"/>
            <a:chExt cx="6980639" cy="3094683"/>
          </a:xfrm>
        </p:grpSpPr>
        <p:grpSp>
          <p:nvGrpSpPr>
            <p:cNvPr id="26" name="Group 874">
              <a:extLst>
                <a:ext uri="{FF2B5EF4-FFF2-40B4-BE49-F238E27FC236}">
                  <a16:creationId xmlns:a16="http://schemas.microsoft.com/office/drawing/2014/main" id="{0201550C-3460-4A43-9FE2-8CF31E607BEC}"/>
                </a:ext>
              </a:extLst>
            </p:cNvPr>
            <p:cNvGrpSpPr/>
            <p:nvPr/>
          </p:nvGrpSpPr>
          <p:grpSpPr>
            <a:xfrm>
              <a:off x="0" y="0"/>
              <a:ext cx="6980639" cy="3094684"/>
              <a:chOff x="0" y="0"/>
              <a:chExt cx="6980638" cy="3094683"/>
            </a:xfrm>
          </p:grpSpPr>
          <p:sp>
            <p:nvSpPr>
              <p:cNvPr id="32" name="Shape 865">
                <a:extLst>
                  <a:ext uri="{FF2B5EF4-FFF2-40B4-BE49-F238E27FC236}">
                    <a16:creationId xmlns:a16="http://schemas.microsoft.com/office/drawing/2014/main" id="{7C98DA3C-9BBD-4488-BD1C-84BD066A308C}"/>
                  </a:ext>
                </a:extLst>
              </p:cNvPr>
              <p:cNvSpPr/>
              <p:nvPr/>
            </p:nvSpPr>
            <p:spPr>
              <a:xfrm>
                <a:off x="819861" y="374650"/>
                <a:ext cx="527617" cy="520700"/>
              </a:xfrm>
              <a:prstGeom prst="ellipse">
                <a:avLst/>
              </a:prstGeom>
              <a:noFill/>
              <a:ln w="63500" cap="flat">
                <a:solidFill>
                  <a:srgbClr val="50FA67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33" name="Shape 866">
                <a:extLst>
                  <a:ext uri="{FF2B5EF4-FFF2-40B4-BE49-F238E27FC236}">
                    <a16:creationId xmlns:a16="http://schemas.microsoft.com/office/drawing/2014/main" id="{E9733B94-4BC2-4179-8FAE-40EAF4DFB2D6}"/>
                  </a:ext>
                </a:extLst>
              </p:cNvPr>
              <p:cNvSpPr/>
              <p:nvPr/>
            </p:nvSpPr>
            <p:spPr>
              <a:xfrm>
                <a:off x="3368000" y="1052497"/>
                <a:ext cx="527617" cy="520701"/>
              </a:xfrm>
              <a:prstGeom prst="ellipse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34" name="Shape 867">
                <a:extLst>
                  <a:ext uri="{FF2B5EF4-FFF2-40B4-BE49-F238E27FC236}">
                    <a16:creationId xmlns:a16="http://schemas.microsoft.com/office/drawing/2014/main" id="{7E58D6A4-12DD-4C24-AB82-85EBF850B2E1}"/>
                  </a:ext>
                </a:extLst>
              </p:cNvPr>
              <p:cNvSpPr/>
              <p:nvPr/>
            </p:nvSpPr>
            <p:spPr>
              <a:xfrm>
                <a:off x="5875490" y="2279650"/>
                <a:ext cx="527617" cy="520700"/>
              </a:xfrm>
              <a:prstGeom prst="ellipse">
                <a:avLst/>
              </a:prstGeom>
              <a:noFill/>
              <a:ln w="63500" cap="flat">
                <a:solidFill>
                  <a:srgbClr val="50FA67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35" name="Shape 868">
                <a:extLst>
                  <a:ext uri="{FF2B5EF4-FFF2-40B4-BE49-F238E27FC236}">
                    <a16:creationId xmlns:a16="http://schemas.microsoft.com/office/drawing/2014/main" id="{A9BD7D07-A9E8-4DA8-A0EA-698B6AFF9201}"/>
                  </a:ext>
                </a:extLst>
              </p:cNvPr>
              <p:cNvSpPr/>
              <p:nvPr/>
            </p:nvSpPr>
            <p:spPr>
              <a:xfrm>
                <a:off x="565861" y="2279650"/>
                <a:ext cx="527617" cy="520700"/>
              </a:xfrm>
              <a:prstGeom prst="ellipse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36" name="Shape 869">
                <a:extLst>
                  <a:ext uri="{FF2B5EF4-FFF2-40B4-BE49-F238E27FC236}">
                    <a16:creationId xmlns:a16="http://schemas.microsoft.com/office/drawing/2014/main" id="{F04DCD9F-28AC-4E97-80DA-4124C8BA437E}"/>
                  </a:ext>
                </a:extLst>
              </p:cNvPr>
              <p:cNvSpPr/>
              <p:nvPr/>
            </p:nvSpPr>
            <p:spPr>
              <a:xfrm>
                <a:off x="3159701" y="1581150"/>
                <a:ext cx="527618" cy="520700"/>
              </a:xfrm>
              <a:prstGeom prst="ellipse">
                <a:avLst/>
              </a:prstGeom>
              <a:noFill/>
              <a:ln w="63500" cap="flat">
                <a:solidFill>
                  <a:srgbClr val="50FA67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37" name="Shape 870">
                <a:extLst>
                  <a:ext uri="{FF2B5EF4-FFF2-40B4-BE49-F238E27FC236}">
                    <a16:creationId xmlns:a16="http://schemas.microsoft.com/office/drawing/2014/main" id="{8941F87F-848F-41B3-8D46-B2412C14DD48}"/>
                  </a:ext>
                </a:extLst>
              </p:cNvPr>
              <p:cNvSpPr/>
              <p:nvPr/>
            </p:nvSpPr>
            <p:spPr>
              <a:xfrm>
                <a:off x="5621490" y="374650"/>
                <a:ext cx="527617" cy="520700"/>
              </a:xfrm>
              <a:prstGeom prst="ellipse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38" name="Shape 871">
                <a:extLst>
                  <a:ext uri="{FF2B5EF4-FFF2-40B4-BE49-F238E27FC236}">
                    <a16:creationId xmlns:a16="http://schemas.microsoft.com/office/drawing/2014/main" id="{5D8E3FBC-BD5D-4050-9952-43F4193C06EE}"/>
                  </a:ext>
                </a:extLst>
              </p:cNvPr>
              <p:cNvSpPr/>
              <p:nvPr/>
            </p:nvSpPr>
            <p:spPr>
              <a:xfrm>
                <a:off x="0" y="0"/>
                <a:ext cx="1913339" cy="3094684"/>
              </a:xfrm>
              <a:prstGeom prst="rect">
                <a:avLst/>
              </a:prstGeom>
              <a:noFill/>
              <a:ln w="25400" cap="flat">
                <a:solidFill>
                  <a:srgbClr val="5B5854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39" name="Shape 872">
                <a:extLst>
                  <a:ext uri="{FF2B5EF4-FFF2-40B4-BE49-F238E27FC236}">
                    <a16:creationId xmlns:a16="http://schemas.microsoft.com/office/drawing/2014/main" id="{E7B6A429-79A3-42FD-B799-F531D84EFA4C}"/>
                  </a:ext>
                </a:extLst>
              </p:cNvPr>
              <p:cNvSpPr/>
              <p:nvPr/>
            </p:nvSpPr>
            <p:spPr>
              <a:xfrm>
                <a:off x="2540000" y="0"/>
                <a:ext cx="1913339" cy="3094684"/>
              </a:xfrm>
              <a:prstGeom prst="rect">
                <a:avLst/>
              </a:prstGeom>
              <a:noFill/>
              <a:ln w="25400" cap="flat">
                <a:solidFill>
                  <a:srgbClr val="5B5854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40" name="Shape 873">
                <a:extLst>
                  <a:ext uri="{FF2B5EF4-FFF2-40B4-BE49-F238E27FC236}">
                    <a16:creationId xmlns:a16="http://schemas.microsoft.com/office/drawing/2014/main" id="{911822F8-D709-48F8-A75F-AA9D82F669D4}"/>
                  </a:ext>
                </a:extLst>
              </p:cNvPr>
              <p:cNvSpPr/>
              <p:nvPr/>
            </p:nvSpPr>
            <p:spPr>
              <a:xfrm>
                <a:off x="5067300" y="0"/>
                <a:ext cx="1913339" cy="3094684"/>
              </a:xfrm>
              <a:prstGeom prst="rect">
                <a:avLst/>
              </a:prstGeom>
              <a:noFill/>
              <a:ln w="25400" cap="flat">
                <a:solidFill>
                  <a:srgbClr val="5B5854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</p:grpSp>
        <p:grpSp>
          <p:nvGrpSpPr>
            <p:cNvPr id="27" name="Group 879">
              <a:extLst>
                <a:ext uri="{FF2B5EF4-FFF2-40B4-BE49-F238E27FC236}">
                  <a16:creationId xmlns:a16="http://schemas.microsoft.com/office/drawing/2014/main" id="{7B99553B-9EA5-4198-AB14-0F1DDA4BF5B5}"/>
                </a:ext>
              </a:extLst>
            </p:cNvPr>
            <p:cNvGrpSpPr/>
            <p:nvPr/>
          </p:nvGrpSpPr>
          <p:grpSpPr>
            <a:xfrm>
              <a:off x="1110794" y="729139"/>
              <a:ext cx="4750619" cy="1771475"/>
              <a:chOff x="0" y="0"/>
              <a:chExt cx="4750618" cy="1771474"/>
            </a:xfrm>
          </p:grpSpPr>
          <p:sp>
            <p:nvSpPr>
              <p:cNvPr id="28" name="Shape 875">
                <a:extLst>
                  <a:ext uri="{FF2B5EF4-FFF2-40B4-BE49-F238E27FC236}">
                    <a16:creationId xmlns:a16="http://schemas.microsoft.com/office/drawing/2014/main" id="{DDF3174B-C587-4C52-9481-48BD43900FEB}"/>
                  </a:ext>
                </a:extLst>
              </p:cNvPr>
              <p:cNvSpPr/>
              <p:nvPr/>
            </p:nvSpPr>
            <p:spPr>
              <a:xfrm>
                <a:off x="203199" y="27388"/>
                <a:ext cx="1847559" cy="939058"/>
              </a:xfrm>
              <a:prstGeom prst="line">
                <a:avLst/>
              </a:prstGeom>
              <a:noFill/>
              <a:ln w="38100" cap="rnd">
                <a:solidFill>
                  <a:srgbClr val="838787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29" name="Shape 876">
                <a:extLst>
                  <a:ext uri="{FF2B5EF4-FFF2-40B4-BE49-F238E27FC236}">
                    <a16:creationId xmlns:a16="http://schemas.microsoft.com/office/drawing/2014/main" id="{4B218821-F7BD-4DC1-8540-C47FFB2BC014}"/>
                  </a:ext>
                </a:extLst>
              </p:cNvPr>
              <p:cNvSpPr/>
              <p:nvPr/>
            </p:nvSpPr>
            <p:spPr>
              <a:xfrm flipH="1" flipV="1">
                <a:off x="2602096" y="1199477"/>
                <a:ext cx="2148523" cy="571998"/>
              </a:xfrm>
              <a:prstGeom prst="line">
                <a:avLst/>
              </a:prstGeom>
              <a:noFill/>
              <a:ln w="38100" cap="rnd">
                <a:solidFill>
                  <a:srgbClr val="838787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30" name="Shape 877">
                <a:extLst>
                  <a:ext uri="{FF2B5EF4-FFF2-40B4-BE49-F238E27FC236}">
                    <a16:creationId xmlns:a16="http://schemas.microsoft.com/office/drawing/2014/main" id="{F1551586-AA88-4B52-A698-C0CA8755E8F5}"/>
                  </a:ext>
                </a:extLst>
              </p:cNvPr>
              <p:cNvSpPr/>
              <p:nvPr/>
            </p:nvSpPr>
            <p:spPr>
              <a:xfrm flipV="1">
                <a:off x="0" y="648945"/>
                <a:ext cx="2253958" cy="1058844"/>
              </a:xfrm>
              <a:prstGeom prst="line">
                <a:avLst/>
              </a:prstGeom>
              <a:noFill/>
              <a:ln w="38100" cap="rnd">
                <a:solidFill>
                  <a:srgbClr val="838787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  <p:sp>
            <p:nvSpPr>
              <p:cNvPr id="31" name="Shape 878">
                <a:extLst>
                  <a:ext uri="{FF2B5EF4-FFF2-40B4-BE49-F238E27FC236}">
                    <a16:creationId xmlns:a16="http://schemas.microsoft.com/office/drawing/2014/main" id="{24787497-B06D-4A38-8E38-1F1FE0867D76}"/>
                  </a:ext>
                </a:extLst>
              </p:cNvPr>
              <p:cNvSpPr/>
              <p:nvPr/>
            </p:nvSpPr>
            <p:spPr>
              <a:xfrm flipH="1">
                <a:off x="2779896" y="-1"/>
                <a:ext cx="1693475" cy="450179"/>
              </a:xfrm>
              <a:prstGeom prst="line">
                <a:avLst/>
              </a:prstGeom>
              <a:noFill/>
              <a:ln w="38100" cap="rnd">
                <a:solidFill>
                  <a:srgbClr val="838787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1575" dirty="0"/>
              </a:p>
            </p:txBody>
          </p:sp>
        </p:grpSp>
      </p:grpSp>
      <p:grpSp>
        <p:nvGrpSpPr>
          <p:cNvPr id="41" name="Group 885">
            <a:extLst>
              <a:ext uri="{FF2B5EF4-FFF2-40B4-BE49-F238E27FC236}">
                <a16:creationId xmlns:a16="http://schemas.microsoft.com/office/drawing/2014/main" id="{157D1304-AD11-4785-9CE3-170C9B5A2743}"/>
              </a:ext>
            </a:extLst>
          </p:cNvPr>
          <p:cNvGrpSpPr/>
          <p:nvPr/>
        </p:nvGrpSpPr>
        <p:grpSpPr>
          <a:xfrm>
            <a:off x="2876947" y="2722060"/>
            <a:ext cx="2511301" cy="911799"/>
            <a:chOff x="0" y="0"/>
            <a:chExt cx="4750618" cy="1771474"/>
          </a:xfrm>
        </p:grpSpPr>
        <p:sp>
          <p:nvSpPr>
            <p:cNvPr id="42" name="Shape 881">
              <a:extLst>
                <a:ext uri="{FF2B5EF4-FFF2-40B4-BE49-F238E27FC236}">
                  <a16:creationId xmlns:a16="http://schemas.microsoft.com/office/drawing/2014/main" id="{228D9F78-9DE7-4FB5-B1FC-CFD35A938367}"/>
                </a:ext>
              </a:extLst>
            </p:cNvPr>
            <p:cNvSpPr/>
            <p:nvPr/>
          </p:nvSpPr>
          <p:spPr>
            <a:xfrm>
              <a:off x="203199" y="27388"/>
              <a:ext cx="2040608" cy="494769"/>
            </a:xfrm>
            <a:prstGeom prst="line">
              <a:avLst/>
            </a:prstGeom>
            <a:noFill/>
            <a:ln w="38100" cap="rnd">
              <a:solidFill>
                <a:srgbClr val="838787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43" name="Shape 882">
              <a:extLst>
                <a:ext uri="{FF2B5EF4-FFF2-40B4-BE49-F238E27FC236}">
                  <a16:creationId xmlns:a16="http://schemas.microsoft.com/office/drawing/2014/main" id="{5E5DB3A0-03ED-4738-9557-F9E16F05D787}"/>
                </a:ext>
              </a:extLst>
            </p:cNvPr>
            <p:cNvSpPr/>
            <p:nvPr/>
          </p:nvSpPr>
          <p:spPr>
            <a:xfrm flipH="1" flipV="1">
              <a:off x="2602096" y="1199477"/>
              <a:ext cx="2148523" cy="571998"/>
            </a:xfrm>
            <a:prstGeom prst="line">
              <a:avLst/>
            </a:prstGeom>
            <a:noFill/>
            <a:ln w="38100" cap="rnd">
              <a:solidFill>
                <a:srgbClr val="838787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44" name="Shape 883">
              <a:extLst>
                <a:ext uri="{FF2B5EF4-FFF2-40B4-BE49-F238E27FC236}">
                  <a16:creationId xmlns:a16="http://schemas.microsoft.com/office/drawing/2014/main" id="{6555D2CA-6B92-4912-A8D2-1E6C529B4814}"/>
                </a:ext>
              </a:extLst>
            </p:cNvPr>
            <p:cNvSpPr/>
            <p:nvPr/>
          </p:nvSpPr>
          <p:spPr>
            <a:xfrm flipV="1">
              <a:off x="0" y="1143427"/>
              <a:ext cx="1996497" cy="564362"/>
            </a:xfrm>
            <a:prstGeom prst="line">
              <a:avLst/>
            </a:prstGeom>
            <a:noFill/>
            <a:ln w="38100" cap="rnd">
              <a:solidFill>
                <a:srgbClr val="838787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  <p:sp>
          <p:nvSpPr>
            <p:cNvPr id="45" name="Shape 884">
              <a:extLst>
                <a:ext uri="{FF2B5EF4-FFF2-40B4-BE49-F238E27FC236}">
                  <a16:creationId xmlns:a16="http://schemas.microsoft.com/office/drawing/2014/main" id="{A6A46965-6141-4053-A907-AB933A089E12}"/>
                </a:ext>
              </a:extLst>
            </p:cNvPr>
            <p:cNvSpPr/>
            <p:nvPr/>
          </p:nvSpPr>
          <p:spPr>
            <a:xfrm flipH="1">
              <a:off x="2779896" y="-1"/>
              <a:ext cx="1693475" cy="450179"/>
            </a:xfrm>
            <a:prstGeom prst="line">
              <a:avLst/>
            </a:prstGeom>
            <a:noFill/>
            <a:ln w="38100" cap="rnd">
              <a:solidFill>
                <a:srgbClr val="838787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1575" dirty="0"/>
            </a:p>
          </p:txBody>
        </p:sp>
      </p:grpSp>
      <p:sp>
        <p:nvSpPr>
          <p:cNvPr id="46" name="Shape 886">
            <a:extLst>
              <a:ext uri="{FF2B5EF4-FFF2-40B4-BE49-F238E27FC236}">
                <a16:creationId xmlns:a16="http://schemas.microsoft.com/office/drawing/2014/main" id="{78EB26B4-DA47-4C52-80FC-E7EE80CAAC49}"/>
              </a:ext>
            </a:extLst>
          </p:cNvPr>
          <p:cNvSpPr/>
          <p:nvPr/>
        </p:nvSpPr>
        <p:spPr>
          <a:xfrm>
            <a:off x="2257334" y="3804164"/>
            <a:ext cx="104597" cy="17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/>
          <a:p>
            <a:r>
              <a:rPr lang="en-GB" sz="788" dirty="0"/>
              <a:t>t</a:t>
            </a:r>
          </a:p>
        </p:txBody>
      </p:sp>
      <p:sp>
        <p:nvSpPr>
          <p:cNvPr id="47" name="Shape 887">
            <a:extLst>
              <a:ext uri="{FF2B5EF4-FFF2-40B4-BE49-F238E27FC236}">
                <a16:creationId xmlns:a16="http://schemas.microsoft.com/office/drawing/2014/main" id="{F79F6364-7B16-4C90-95D5-8D81BE776EC9}"/>
              </a:ext>
            </a:extLst>
          </p:cNvPr>
          <p:cNvSpPr/>
          <p:nvPr/>
        </p:nvSpPr>
        <p:spPr>
          <a:xfrm>
            <a:off x="3686083" y="3804164"/>
            <a:ext cx="273914" cy="17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/>
          <a:p>
            <a:r>
              <a:rPr lang="en-GB" sz="788" dirty="0"/>
              <a:t>t+1</a:t>
            </a:r>
          </a:p>
        </p:txBody>
      </p:sp>
      <p:sp>
        <p:nvSpPr>
          <p:cNvPr id="48" name="Shape 888">
            <a:extLst>
              <a:ext uri="{FF2B5EF4-FFF2-40B4-BE49-F238E27FC236}">
                <a16:creationId xmlns:a16="http://schemas.microsoft.com/office/drawing/2014/main" id="{8C2CAE9D-329A-4095-8F3A-7357F8BBF30B}"/>
              </a:ext>
            </a:extLst>
          </p:cNvPr>
          <p:cNvSpPr/>
          <p:nvPr/>
        </p:nvSpPr>
        <p:spPr>
          <a:xfrm>
            <a:off x="5114833" y="3804164"/>
            <a:ext cx="273914" cy="17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/>
          <a:p>
            <a:r>
              <a:rPr lang="en-GB" sz="788" dirty="0"/>
              <a:t>t+2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AC1AE1-0CCB-4EF6-B961-F0D69C2EC070}"/>
              </a:ext>
            </a:extLst>
          </p:cNvPr>
          <p:cNvSpPr txBox="1"/>
          <p:nvPr/>
        </p:nvSpPr>
        <p:spPr>
          <a:xfrm rot="16200000">
            <a:off x="7609009" y="4523241"/>
            <a:ext cx="274143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Courtesy of Florian Jug, MPI CBG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8960F4A-9619-4978-80B4-E7894941957C}"/>
              </a:ext>
            </a:extLst>
          </p:cNvPr>
          <p:cNvSpPr txBox="1">
            <a:spLocks/>
          </p:cNvSpPr>
          <p:nvPr/>
        </p:nvSpPr>
        <p:spPr>
          <a:xfrm>
            <a:off x="222160" y="4630033"/>
            <a:ext cx="8293190" cy="8321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09563">
              <a:lnSpc>
                <a:spcPct val="100000"/>
              </a:lnSpc>
            </a:pPr>
            <a:r>
              <a:rPr lang="en-US" sz="1800" dirty="0">
                <a:solidFill>
                  <a:srgbClr val="17375E"/>
                </a:solidFill>
              </a:rPr>
              <a:t>Linking is a linear assignment problem (LAP) </a:t>
            </a:r>
          </a:p>
          <a:p>
            <a:pPr marL="817563" lvl="1" indent="-309563">
              <a:lnSpc>
                <a:spcPct val="100000"/>
              </a:lnSpc>
            </a:pPr>
            <a:r>
              <a:rPr lang="en-US" sz="1800" dirty="0">
                <a:solidFill>
                  <a:srgbClr val="17375E"/>
                </a:solidFill>
              </a:rPr>
              <a:t>Costs are associated for linking objects, merging tracks, splitting, etc. </a:t>
            </a:r>
          </a:p>
          <a:p>
            <a:pPr marL="817563" lvl="1" indent="-309563">
              <a:lnSpc>
                <a:spcPct val="100000"/>
              </a:lnSpc>
            </a:pPr>
            <a:r>
              <a:rPr lang="en-US" sz="1800" dirty="0">
                <a:solidFill>
                  <a:srgbClr val="17375E"/>
                </a:solidFill>
              </a:rPr>
              <a:t>Optimized by solving for the solution with minimal costs </a:t>
            </a:r>
          </a:p>
        </p:txBody>
      </p:sp>
    </p:spTree>
    <p:extLst>
      <p:ext uri="{BB962C8B-B14F-4D97-AF65-F5344CB8AC3E}">
        <p14:creationId xmlns:p14="http://schemas.microsoft.com/office/powerpoint/2010/main" val="98929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25" grpId="0" animBg="1" advAuto="0"/>
      <p:bldP spid="41" grpId="0" animBg="1" advAuto="0"/>
      <p:bldP spid="41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0C46-DBDD-4ADC-8713-812BA7A0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Terminology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0BBEE8-4598-42F0-9934-A0A11F19CCF9}"/>
              </a:ext>
            </a:extLst>
          </p:cNvPr>
          <p:cNvSpPr txBox="1">
            <a:spLocks/>
          </p:cNvSpPr>
          <p:nvPr/>
        </p:nvSpPr>
        <p:spPr>
          <a:xfrm>
            <a:off x="6023936" y="2358035"/>
            <a:ext cx="2328665" cy="187358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rgbClr val="0070C0"/>
                </a:solidFill>
              </a:rPr>
              <a:t>Lineage tree (“graph”)</a:t>
            </a:r>
          </a:p>
          <a:p>
            <a:r>
              <a:rPr lang="en-GB" sz="1500" dirty="0">
                <a:solidFill>
                  <a:srgbClr val="FF0000"/>
                </a:solidFill>
              </a:rPr>
              <a:t>“Track” (</a:t>
            </a:r>
            <a:r>
              <a:rPr lang="en-GB" sz="1500" dirty="0" err="1">
                <a:solidFill>
                  <a:srgbClr val="FF0000"/>
                </a:solidFill>
              </a:rPr>
              <a:t>TrackMate</a:t>
            </a:r>
            <a:r>
              <a:rPr lang="en-GB" sz="1500" dirty="0">
                <a:solidFill>
                  <a:srgbClr val="FF0000"/>
                </a:solidFill>
              </a:rPr>
              <a:t>)</a:t>
            </a:r>
          </a:p>
          <a:p>
            <a:r>
              <a:rPr lang="en-GB" sz="1500" dirty="0">
                <a:solidFill>
                  <a:srgbClr val="92D050"/>
                </a:solidFill>
              </a:rPr>
              <a:t>“Edge” / “Link”</a:t>
            </a:r>
          </a:p>
          <a:p>
            <a:r>
              <a:rPr lang="en-GB" sz="1500" dirty="0">
                <a:solidFill>
                  <a:srgbClr val="A79C00"/>
                </a:solidFill>
              </a:rPr>
              <a:t>“Node” / “Spot” (Segments)</a:t>
            </a:r>
          </a:p>
          <a:p>
            <a:r>
              <a:rPr lang="en-GB" sz="1500" dirty="0">
                <a:solidFill>
                  <a:srgbClr val="7030A0"/>
                </a:solidFill>
              </a:rPr>
              <a:t>“Leaf”</a:t>
            </a:r>
          </a:p>
          <a:p>
            <a:r>
              <a:rPr lang="en-GB" sz="1500" dirty="0">
                <a:solidFill>
                  <a:srgbClr val="FFC000"/>
                </a:solidFill>
              </a:rPr>
              <a:t>“Root”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1EC063-F41E-461D-A7FF-5A75199B0B43}"/>
              </a:ext>
            </a:extLst>
          </p:cNvPr>
          <p:cNvCxnSpPr/>
          <p:nvPr/>
        </p:nvCxnSpPr>
        <p:spPr>
          <a:xfrm>
            <a:off x="2329621" y="3349892"/>
            <a:ext cx="42654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BDFEB-728B-404B-96B4-9FC6607BC4EB}"/>
              </a:ext>
            </a:extLst>
          </p:cNvPr>
          <p:cNvCxnSpPr/>
          <p:nvPr/>
        </p:nvCxnSpPr>
        <p:spPr>
          <a:xfrm flipV="1">
            <a:off x="2756161" y="2424062"/>
            <a:ext cx="0" cy="92583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12260-926A-49A0-AB46-299E7F0FD9D2}"/>
              </a:ext>
            </a:extLst>
          </p:cNvPr>
          <p:cNvCxnSpPr/>
          <p:nvPr/>
        </p:nvCxnSpPr>
        <p:spPr>
          <a:xfrm>
            <a:off x="2756162" y="2424061"/>
            <a:ext cx="42654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10138C-6F87-494F-8BB4-9F8C688E6320}"/>
              </a:ext>
            </a:extLst>
          </p:cNvPr>
          <p:cNvCxnSpPr/>
          <p:nvPr/>
        </p:nvCxnSpPr>
        <p:spPr>
          <a:xfrm flipV="1">
            <a:off x="3182704" y="2424062"/>
            <a:ext cx="0" cy="43062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4E12AA-173C-4F5E-84FF-94B4229A4DC9}"/>
              </a:ext>
            </a:extLst>
          </p:cNvPr>
          <p:cNvCxnSpPr/>
          <p:nvPr/>
        </p:nvCxnSpPr>
        <p:spPr>
          <a:xfrm>
            <a:off x="3182704" y="2854681"/>
            <a:ext cx="1198386" cy="717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424F0-A400-463B-8F56-4200216D018D}"/>
              </a:ext>
            </a:extLst>
          </p:cNvPr>
          <p:cNvCxnSpPr/>
          <p:nvPr/>
        </p:nvCxnSpPr>
        <p:spPr>
          <a:xfrm>
            <a:off x="3609248" y="3375011"/>
            <a:ext cx="93433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96C09C-5342-43D2-9DE5-22B09049D0B0}"/>
              </a:ext>
            </a:extLst>
          </p:cNvPr>
          <p:cNvCxnSpPr/>
          <p:nvPr/>
        </p:nvCxnSpPr>
        <p:spPr>
          <a:xfrm flipV="1">
            <a:off x="4403093" y="2861857"/>
            <a:ext cx="0" cy="23684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511D99-E587-4C86-A619-9D3C68293F32}"/>
              </a:ext>
            </a:extLst>
          </p:cNvPr>
          <p:cNvCxnSpPr/>
          <p:nvPr/>
        </p:nvCxnSpPr>
        <p:spPr>
          <a:xfrm>
            <a:off x="4403095" y="2625016"/>
            <a:ext cx="42654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E1B18E-5063-4EB1-9E17-7163B9CD2FDF}"/>
              </a:ext>
            </a:extLst>
          </p:cNvPr>
          <p:cNvCxnSpPr/>
          <p:nvPr/>
        </p:nvCxnSpPr>
        <p:spPr>
          <a:xfrm>
            <a:off x="4403095" y="2625016"/>
            <a:ext cx="2" cy="23684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CE5CC4-B20A-4FA3-B3AA-AC825FEF7295}"/>
              </a:ext>
            </a:extLst>
          </p:cNvPr>
          <p:cNvCxnSpPr/>
          <p:nvPr/>
        </p:nvCxnSpPr>
        <p:spPr>
          <a:xfrm>
            <a:off x="2756162" y="4272136"/>
            <a:ext cx="426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271124-3AAE-4A76-B90F-9F48173382DD}"/>
              </a:ext>
            </a:extLst>
          </p:cNvPr>
          <p:cNvCxnSpPr/>
          <p:nvPr/>
        </p:nvCxnSpPr>
        <p:spPr>
          <a:xfrm flipV="1">
            <a:off x="3182704" y="3848700"/>
            <a:ext cx="2" cy="43779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AEE9AD-33F9-46F8-9A84-4FB0A69F0AA0}"/>
              </a:ext>
            </a:extLst>
          </p:cNvPr>
          <p:cNvCxnSpPr/>
          <p:nvPr/>
        </p:nvCxnSpPr>
        <p:spPr>
          <a:xfrm flipV="1">
            <a:off x="2756161" y="3346304"/>
            <a:ext cx="0" cy="92583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05208E-ACB0-4B34-804E-3D8DCCEA568D}"/>
              </a:ext>
            </a:extLst>
          </p:cNvPr>
          <p:cNvCxnSpPr/>
          <p:nvPr/>
        </p:nvCxnSpPr>
        <p:spPr>
          <a:xfrm>
            <a:off x="3182706" y="2054450"/>
            <a:ext cx="761686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EBB3DF-30AC-44C5-983F-034728F281CC}"/>
              </a:ext>
            </a:extLst>
          </p:cNvPr>
          <p:cNvCxnSpPr/>
          <p:nvPr/>
        </p:nvCxnSpPr>
        <p:spPr>
          <a:xfrm>
            <a:off x="3182705" y="3848698"/>
            <a:ext cx="42654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2F7D39-FB20-4C2A-A3B9-535F747DF9D7}"/>
              </a:ext>
            </a:extLst>
          </p:cNvPr>
          <p:cNvCxnSpPr/>
          <p:nvPr/>
        </p:nvCxnSpPr>
        <p:spPr>
          <a:xfrm>
            <a:off x="3182706" y="4760170"/>
            <a:ext cx="761686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376AA7-5CED-46DE-B6A6-D09E4116C1AA}"/>
              </a:ext>
            </a:extLst>
          </p:cNvPr>
          <p:cNvCxnSpPr/>
          <p:nvPr/>
        </p:nvCxnSpPr>
        <p:spPr>
          <a:xfrm flipV="1">
            <a:off x="3609248" y="3371425"/>
            <a:ext cx="0" cy="92583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35CF84-8E50-41C4-83B8-61D1B79F0231}"/>
              </a:ext>
            </a:extLst>
          </p:cNvPr>
          <p:cNvCxnSpPr/>
          <p:nvPr/>
        </p:nvCxnSpPr>
        <p:spPr>
          <a:xfrm>
            <a:off x="3609248" y="3371425"/>
            <a:ext cx="934336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D51F94-78AF-4E8E-9C9B-9839292E952D}"/>
              </a:ext>
            </a:extLst>
          </p:cNvPr>
          <p:cNvCxnSpPr/>
          <p:nvPr/>
        </p:nvCxnSpPr>
        <p:spPr>
          <a:xfrm>
            <a:off x="3609249" y="4297255"/>
            <a:ext cx="426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519DD-48C5-4326-A9B4-134193713475}"/>
              </a:ext>
            </a:extLst>
          </p:cNvPr>
          <p:cNvCxnSpPr/>
          <p:nvPr/>
        </p:nvCxnSpPr>
        <p:spPr>
          <a:xfrm flipV="1">
            <a:off x="3944390" y="4530507"/>
            <a:ext cx="0" cy="47368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E9565C-4F95-4845-A54F-1C59F3D7F416}"/>
              </a:ext>
            </a:extLst>
          </p:cNvPr>
          <p:cNvCxnSpPr/>
          <p:nvPr/>
        </p:nvCxnSpPr>
        <p:spPr>
          <a:xfrm flipV="1">
            <a:off x="4403093" y="2858271"/>
            <a:ext cx="0" cy="23684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9E74A-9961-446A-A399-0957FA9C47B3}"/>
              </a:ext>
            </a:extLst>
          </p:cNvPr>
          <p:cNvCxnSpPr/>
          <p:nvPr/>
        </p:nvCxnSpPr>
        <p:spPr>
          <a:xfrm>
            <a:off x="3944391" y="5011365"/>
            <a:ext cx="426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A89628-81A6-4398-AE43-D404804A0178}"/>
              </a:ext>
            </a:extLst>
          </p:cNvPr>
          <p:cNvCxnSpPr/>
          <p:nvPr/>
        </p:nvCxnSpPr>
        <p:spPr>
          <a:xfrm>
            <a:off x="3944391" y="4530507"/>
            <a:ext cx="42654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3ABBCD-C58A-4A2E-83C2-1ACBFC6C184E}"/>
              </a:ext>
            </a:extLst>
          </p:cNvPr>
          <p:cNvCxnSpPr/>
          <p:nvPr/>
        </p:nvCxnSpPr>
        <p:spPr>
          <a:xfrm>
            <a:off x="4403095" y="3089130"/>
            <a:ext cx="678747" cy="598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E28F0C-C7BD-40EE-8DCC-C82963C3738F}"/>
              </a:ext>
            </a:extLst>
          </p:cNvPr>
          <p:cNvCxnSpPr/>
          <p:nvPr/>
        </p:nvCxnSpPr>
        <p:spPr>
          <a:xfrm>
            <a:off x="3182704" y="2054448"/>
            <a:ext cx="2" cy="366026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2F4880-E7F2-4F16-9098-8C178440D663}"/>
              </a:ext>
            </a:extLst>
          </p:cNvPr>
          <p:cNvGrpSpPr/>
          <p:nvPr/>
        </p:nvGrpSpPr>
        <p:grpSpPr>
          <a:xfrm>
            <a:off x="4045940" y="3612484"/>
            <a:ext cx="1131078" cy="483183"/>
            <a:chOff x="2260488" y="2611223"/>
            <a:chExt cx="1049889" cy="63465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26F73B2-60A5-494D-80F9-646A933911D8}"/>
                </a:ext>
              </a:extLst>
            </p:cNvPr>
            <p:cNvCxnSpPr/>
            <p:nvPr/>
          </p:nvCxnSpPr>
          <p:spPr>
            <a:xfrm>
              <a:off x="2894028" y="3245874"/>
              <a:ext cx="3959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53A8DE-65FB-48FB-9B60-4A62FB14F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2271" y="2912884"/>
              <a:ext cx="2182" cy="3329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F312E83-7D71-4EDE-95E4-AA022283903D}"/>
                </a:ext>
              </a:extLst>
            </p:cNvPr>
            <p:cNvCxnSpPr>
              <a:cxnSpLocks/>
            </p:cNvCxnSpPr>
            <p:nvPr/>
          </p:nvCxnSpPr>
          <p:spPr>
            <a:xfrm>
              <a:off x="2260488" y="2920741"/>
              <a:ext cx="633539" cy="15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3C3782-6641-4C1F-8518-D2C9D53C88B4}"/>
                </a:ext>
              </a:extLst>
            </p:cNvPr>
            <p:cNvCxnSpPr/>
            <p:nvPr/>
          </p:nvCxnSpPr>
          <p:spPr>
            <a:xfrm>
              <a:off x="2914452" y="2611224"/>
              <a:ext cx="3959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04C061-94F4-4899-82DA-4B8D56A86E39}"/>
                </a:ext>
              </a:extLst>
            </p:cNvPr>
            <p:cNvCxnSpPr/>
            <p:nvPr/>
          </p:nvCxnSpPr>
          <p:spPr>
            <a:xfrm>
              <a:off x="2914452" y="2611223"/>
              <a:ext cx="1" cy="3110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7DA91E-C70E-4309-A24F-36FC7AE14BF9}"/>
              </a:ext>
            </a:extLst>
          </p:cNvPr>
          <p:cNvCxnSpPr/>
          <p:nvPr/>
        </p:nvCxnSpPr>
        <p:spPr>
          <a:xfrm flipV="1">
            <a:off x="3182704" y="4272136"/>
            <a:ext cx="2" cy="49521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B90351-DDB6-48E2-B7D4-20849761FE3B}"/>
              </a:ext>
            </a:extLst>
          </p:cNvPr>
          <p:cNvGrpSpPr/>
          <p:nvPr/>
        </p:nvGrpSpPr>
        <p:grpSpPr>
          <a:xfrm>
            <a:off x="3182701" y="3848697"/>
            <a:ext cx="426545" cy="437795"/>
            <a:chOff x="1781661" y="4223210"/>
            <a:chExt cx="395926" cy="57503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C03C329-2C25-4C18-ACCB-905103E9E6C1}"/>
                </a:ext>
              </a:extLst>
            </p:cNvPr>
            <p:cNvCxnSpPr/>
            <p:nvPr/>
          </p:nvCxnSpPr>
          <p:spPr>
            <a:xfrm flipV="1">
              <a:off x="1781661" y="4223210"/>
              <a:ext cx="1" cy="57503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015B766-1B78-496B-871C-495EACAB30AA}"/>
                </a:ext>
              </a:extLst>
            </p:cNvPr>
            <p:cNvCxnSpPr/>
            <p:nvPr/>
          </p:nvCxnSpPr>
          <p:spPr>
            <a:xfrm>
              <a:off x="1781662" y="4223210"/>
              <a:ext cx="395925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21C099-F5CD-4DE9-B208-2EAD3FB26D64}"/>
              </a:ext>
            </a:extLst>
          </p:cNvPr>
          <p:cNvGrpSpPr/>
          <p:nvPr/>
        </p:nvGrpSpPr>
        <p:grpSpPr>
          <a:xfrm>
            <a:off x="2674918" y="2363061"/>
            <a:ext cx="1798421" cy="2456320"/>
            <a:chOff x="1310326" y="2271860"/>
            <a:chExt cx="1669328" cy="322632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0682DF1-9E0C-4A63-84D7-170737E3962F}"/>
                </a:ext>
              </a:extLst>
            </p:cNvPr>
            <p:cNvSpPr/>
            <p:nvPr/>
          </p:nvSpPr>
          <p:spPr>
            <a:xfrm>
              <a:off x="1706252" y="2271860"/>
              <a:ext cx="150828" cy="169681"/>
            </a:xfrm>
            <a:prstGeom prst="ellipse">
              <a:avLst/>
            </a:prstGeom>
            <a:solidFill>
              <a:srgbClr val="A79C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5F7BA72-C4E3-4FFB-96F7-19AAA8EF7260}"/>
                </a:ext>
              </a:extLst>
            </p:cNvPr>
            <p:cNvSpPr/>
            <p:nvPr/>
          </p:nvSpPr>
          <p:spPr>
            <a:xfrm>
              <a:off x="2828826" y="2832753"/>
              <a:ext cx="150828" cy="169681"/>
            </a:xfrm>
            <a:prstGeom prst="ellipse">
              <a:avLst/>
            </a:prstGeom>
            <a:solidFill>
              <a:srgbClr val="A79C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9A5C1CC-8275-4751-933C-23A8FE923793}"/>
                </a:ext>
              </a:extLst>
            </p:cNvPr>
            <p:cNvSpPr/>
            <p:nvPr/>
          </p:nvSpPr>
          <p:spPr>
            <a:xfrm>
              <a:off x="2102174" y="4143077"/>
              <a:ext cx="150828" cy="169681"/>
            </a:xfrm>
            <a:prstGeom prst="ellipse">
              <a:avLst/>
            </a:prstGeom>
            <a:solidFill>
              <a:srgbClr val="A79C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E2660B8-4E68-4D1B-A195-4D3B29824C01}"/>
                </a:ext>
              </a:extLst>
            </p:cNvPr>
            <p:cNvSpPr/>
            <p:nvPr/>
          </p:nvSpPr>
          <p:spPr>
            <a:xfrm>
              <a:off x="1715673" y="4701615"/>
              <a:ext cx="150828" cy="169681"/>
            </a:xfrm>
            <a:prstGeom prst="ellipse">
              <a:avLst/>
            </a:prstGeom>
            <a:solidFill>
              <a:srgbClr val="A79C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25FEDBE-A9FA-4BB6-AD63-D28DA3098C1A}"/>
                </a:ext>
              </a:extLst>
            </p:cNvPr>
            <p:cNvSpPr/>
            <p:nvPr/>
          </p:nvSpPr>
          <p:spPr>
            <a:xfrm>
              <a:off x="2413261" y="5328502"/>
              <a:ext cx="150828" cy="169681"/>
            </a:xfrm>
            <a:prstGeom prst="ellipse">
              <a:avLst/>
            </a:prstGeom>
            <a:solidFill>
              <a:srgbClr val="A79C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28AADA3-A56B-4836-BA4D-51201973332D}"/>
                </a:ext>
              </a:extLst>
            </p:cNvPr>
            <p:cNvSpPr/>
            <p:nvPr/>
          </p:nvSpPr>
          <p:spPr>
            <a:xfrm>
              <a:off x="1310326" y="3483201"/>
              <a:ext cx="150828" cy="169681"/>
            </a:xfrm>
            <a:prstGeom prst="ellipse">
              <a:avLst/>
            </a:prstGeom>
            <a:solidFill>
              <a:srgbClr val="A79C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A8A64F-8EB1-443E-BA67-D3A03600CF96}"/>
              </a:ext>
            </a:extLst>
          </p:cNvPr>
          <p:cNvGrpSpPr/>
          <p:nvPr/>
        </p:nvGrpSpPr>
        <p:grpSpPr>
          <a:xfrm>
            <a:off x="3944390" y="1989858"/>
            <a:ext cx="1290845" cy="3086099"/>
            <a:chOff x="2488675" y="1781667"/>
            <a:chExt cx="1198186" cy="405352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F4D2F24-22A7-4574-AA67-C7D21B083475}"/>
                </a:ext>
              </a:extLst>
            </p:cNvPr>
            <p:cNvSpPr/>
            <p:nvPr/>
          </p:nvSpPr>
          <p:spPr>
            <a:xfrm>
              <a:off x="2488675" y="1781667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AE6F8B-198E-4D9B-B705-860343FCD525}"/>
                </a:ext>
              </a:extLst>
            </p:cNvPr>
            <p:cNvSpPr/>
            <p:nvPr/>
          </p:nvSpPr>
          <p:spPr>
            <a:xfrm>
              <a:off x="3300037" y="2526382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B12B7E1-4A0B-4EAC-8787-B06761EA1D8B}"/>
                </a:ext>
              </a:extLst>
            </p:cNvPr>
            <p:cNvSpPr/>
            <p:nvPr/>
          </p:nvSpPr>
          <p:spPr>
            <a:xfrm>
              <a:off x="3536033" y="3140696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E0588BC-5AE7-434C-A332-3460E179824D}"/>
                </a:ext>
              </a:extLst>
            </p:cNvPr>
            <p:cNvSpPr/>
            <p:nvPr/>
          </p:nvSpPr>
          <p:spPr>
            <a:xfrm>
              <a:off x="3044858" y="3511485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B537F64-6F1C-4FB2-8422-0122C0E545AE}"/>
                </a:ext>
              </a:extLst>
            </p:cNvPr>
            <p:cNvSpPr/>
            <p:nvPr/>
          </p:nvSpPr>
          <p:spPr>
            <a:xfrm>
              <a:off x="2582936" y="4727543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170240-ADCB-408B-84EA-A87568CDA2D1}"/>
                </a:ext>
              </a:extLst>
            </p:cNvPr>
            <p:cNvSpPr/>
            <p:nvPr/>
          </p:nvSpPr>
          <p:spPr>
            <a:xfrm>
              <a:off x="2884600" y="5033914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15DC6A-4C6A-4F36-A410-A0B3AF1FADC1}"/>
                </a:ext>
              </a:extLst>
            </p:cNvPr>
            <p:cNvSpPr/>
            <p:nvPr/>
          </p:nvSpPr>
          <p:spPr>
            <a:xfrm>
              <a:off x="2894029" y="5665510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AE6F111-9909-4203-877F-2BC5AF24B71B}"/>
              </a:ext>
            </a:extLst>
          </p:cNvPr>
          <p:cNvSpPr/>
          <p:nvPr/>
        </p:nvSpPr>
        <p:spPr>
          <a:xfrm>
            <a:off x="2167129" y="3281713"/>
            <a:ext cx="162492" cy="1291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88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494EE38-A322-4B69-B40E-5B4956C1231B}"/>
              </a:ext>
            </a:extLst>
          </p:cNvPr>
          <p:cNvGrpSpPr/>
          <p:nvPr/>
        </p:nvGrpSpPr>
        <p:grpSpPr>
          <a:xfrm>
            <a:off x="3986440" y="2036016"/>
            <a:ext cx="1290845" cy="3086099"/>
            <a:chOff x="5253709" y="1828800"/>
            <a:chExt cx="1721127" cy="411479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8865E3A-5272-472A-9BB7-39EBD5C83575}"/>
                </a:ext>
              </a:extLst>
            </p:cNvPr>
            <p:cNvSpPr/>
            <p:nvPr/>
          </p:nvSpPr>
          <p:spPr>
            <a:xfrm>
              <a:off x="5253709" y="1828800"/>
              <a:ext cx="216656" cy="172246"/>
            </a:xfrm>
            <a:prstGeom prst="ellipse">
              <a:avLst/>
            </a:prstGeom>
            <a:solidFill>
              <a:srgbClr val="B0008E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479C557-21D4-434A-81BB-182A9646EB33}"/>
                </a:ext>
              </a:extLst>
            </p:cNvPr>
            <p:cNvSpPr/>
            <p:nvPr/>
          </p:nvSpPr>
          <p:spPr>
            <a:xfrm>
              <a:off x="6419185" y="2584772"/>
              <a:ext cx="216656" cy="172246"/>
            </a:xfrm>
            <a:prstGeom prst="ellipse">
              <a:avLst/>
            </a:prstGeom>
            <a:solidFill>
              <a:srgbClr val="B0008E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C004DB7-95B0-42D7-9EAA-C803BC7383C2}"/>
                </a:ext>
              </a:extLst>
            </p:cNvPr>
            <p:cNvSpPr/>
            <p:nvPr/>
          </p:nvSpPr>
          <p:spPr>
            <a:xfrm>
              <a:off x="6758180" y="3208373"/>
              <a:ext cx="216656" cy="172246"/>
            </a:xfrm>
            <a:prstGeom prst="ellipse">
              <a:avLst/>
            </a:prstGeom>
            <a:solidFill>
              <a:srgbClr val="B0008E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3EE7E5E-EFE5-4BE8-A2E2-3278D94AD297}"/>
                </a:ext>
              </a:extLst>
            </p:cNvPr>
            <p:cNvSpPr/>
            <p:nvPr/>
          </p:nvSpPr>
          <p:spPr>
            <a:xfrm>
              <a:off x="6052635" y="3584767"/>
              <a:ext cx="216656" cy="172246"/>
            </a:xfrm>
            <a:prstGeom prst="ellipse">
              <a:avLst/>
            </a:prstGeom>
            <a:solidFill>
              <a:srgbClr val="B0008E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F73BF7-0397-4C45-9E94-3BDAE6BAA19B}"/>
                </a:ext>
              </a:extLst>
            </p:cNvPr>
            <p:cNvSpPr/>
            <p:nvPr/>
          </p:nvSpPr>
          <p:spPr>
            <a:xfrm>
              <a:off x="5389110" y="4819207"/>
              <a:ext cx="216656" cy="172246"/>
            </a:xfrm>
            <a:prstGeom prst="ellipse">
              <a:avLst/>
            </a:prstGeom>
            <a:solidFill>
              <a:srgbClr val="B0008E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9E56639-3B32-4119-BD3E-876E7C9CED57}"/>
                </a:ext>
              </a:extLst>
            </p:cNvPr>
            <p:cNvSpPr/>
            <p:nvPr/>
          </p:nvSpPr>
          <p:spPr>
            <a:xfrm>
              <a:off x="5822433" y="5130210"/>
              <a:ext cx="216656" cy="172246"/>
            </a:xfrm>
            <a:prstGeom prst="ellipse">
              <a:avLst/>
            </a:prstGeom>
            <a:solidFill>
              <a:srgbClr val="B0008E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FBEDED6-8EFC-410C-B11C-27532D1E49D5}"/>
                </a:ext>
              </a:extLst>
            </p:cNvPr>
            <p:cNvSpPr/>
            <p:nvPr/>
          </p:nvSpPr>
          <p:spPr>
            <a:xfrm>
              <a:off x="5835977" y="5771353"/>
              <a:ext cx="216656" cy="172246"/>
            </a:xfrm>
            <a:prstGeom prst="ellipse">
              <a:avLst/>
            </a:prstGeom>
            <a:solidFill>
              <a:srgbClr val="B0008E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88" dirty="0"/>
            </a:p>
          </p:txBody>
        </p:sp>
      </p:grpSp>
    </p:spTree>
    <p:extLst>
      <p:ext uri="{BB962C8B-B14F-4D97-AF65-F5344CB8AC3E}">
        <p14:creationId xmlns:p14="http://schemas.microsoft.com/office/powerpoint/2010/main" val="37812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3B6F-8E5A-1F4D-B070-3D77AC22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3D Visualization &amp; Analysis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BAB6A2-D305-E747-9F59-F0DBC8B4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688" y="1083973"/>
            <a:ext cx="1810544" cy="435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3D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9D770C-C058-514D-AEB0-3DE98EF3A63C}"/>
              </a:ext>
            </a:extLst>
          </p:cNvPr>
          <p:cNvSpPr/>
          <p:nvPr/>
        </p:nvSpPr>
        <p:spPr>
          <a:xfrm>
            <a:off x="323528" y="1052736"/>
            <a:ext cx="4104456" cy="2664295"/>
          </a:xfrm>
          <a:prstGeom prst="roundRect">
            <a:avLst>
              <a:gd name="adj" fmla="val 80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E2FA43-4276-5C40-AB85-CD506A3C23E4}"/>
              </a:ext>
            </a:extLst>
          </p:cNvPr>
          <p:cNvSpPr/>
          <p:nvPr/>
        </p:nvSpPr>
        <p:spPr>
          <a:xfrm>
            <a:off x="4788024" y="1052736"/>
            <a:ext cx="4104456" cy="2664295"/>
          </a:xfrm>
          <a:prstGeom prst="roundRect">
            <a:avLst>
              <a:gd name="adj" fmla="val 80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F52E90-D157-1D46-AA81-2C698C511694}"/>
              </a:ext>
            </a:extLst>
          </p:cNvPr>
          <p:cNvSpPr/>
          <p:nvPr/>
        </p:nvSpPr>
        <p:spPr>
          <a:xfrm>
            <a:off x="323528" y="3933057"/>
            <a:ext cx="4104456" cy="2664295"/>
          </a:xfrm>
          <a:prstGeom prst="roundRect">
            <a:avLst>
              <a:gd name="adj" fmla="val 80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CC45F-AB5A-1947-B151-1D597F4C2D12}"/>
              </a:ext>
            </a:extLst>
          </p:cNvPr>
          <p:cNvSpPr/>
          <p:nvPr/>
        </p:nvSpPr>
        <p:spPr>
          <a:xfrm>
            <a:off x="4788024" y="3933057"/>
            <a:ext cx="4104456" cy="2664295"/>
          </a:xfrm>
          <a:prstGeom prst="roundRect">
            <a:avLst>
              <a:gd name="adj" fmla="val 80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001C2A-D436-D44E-92F7-F022790F4697}"/>
              </a:ext>
            </a:extLst>
          </p:cNvPr>
          <p:cNvSpPr txBox="1">
            <a:spLocks/>
          </p:cNvSpPr>
          <p:nvPr/>
        </p:nvSpPr>
        <p:spPr>
          <a:xfrm>
            <a:off x="6190253" y="1083973"/>
            <a:ext cx="1810544" cy="43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Visualization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E62F7-0F9B-3D46-B214-0078CF89FF40}"/>
              </a:ext>
            </a:extLst>
          </p:cNvPr>
          <p:cNvSpPr txBox="1">
            <a:spLocks/>
          </p:cNvSpPr>
          <p:nvPr/>
        </p:nvSpPr>
        <p:spPr>
          <a:xfrm>
            <a:off x="1729611" y="3949075"/>
            <a:ext cx="1810544" cy="43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520EF6-BA89-E142-B43D-1CA055BA7B12}"/>
              </a:ext>
            </a:extLst>
          </p:cNvPr>
          <p:cNvSpPr txBox="1">
            <a:spLocks/>
          </p:cNvSpPr>
          <p:nvPr/>
        </p:nvSpPr>
        <p:spPr>
          <a:xfrm>
            <a:off x="6156176" y="3949075"/>
            <a:ext cx="1810544" cy="43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Other tools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619BD03-08A5-5547-B4CE-FEE54833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05" y="1734983"/>
            <a:ext cx="1008818" cy="14064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9CF9E70-B324-E24D-ACC9-64501342E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236" t="3893" r="40229" b="-3893"/>
          <a:stretch/>
        </p:blipFill>
        <p:spPr>
          <a:xfrm>
            <a:off x="6955562" y="4533184"/>
            <a:ext cx="1792902" cy="18318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F4E28E9-725A-084A-8997-9F77AC084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857" y="4533184"/>
            <a:ext cx="2138705" cy="17041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C980A0-65C0-074B-83B1-B8E2DAF94061}"/>
              </a:ext>
            </a:extLst>
          </p:cNvPr>
          <p:cNvSpPr txBox="1"/>
          <p:nvPr/>
        </p:nvSpPr>
        <p:spPr>
          <a:xfrm>
            <a:off x="499006" y="3188217"/>
            <a:ext cx="3287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Anisotropy              Required sampling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8188876-7D2A-E546-B5C8-E82FDCB11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748" y="1850454"/>
            <a:ext cx="2525310" cy="12848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6B13FB-DBA6-1A47-AD76-5E5FF24FC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120" y="1652863"/>
            <a:ext cx="1407467" cy="153900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230F0E5-388A-314A-9F5E-D1B67B1DF6CB}"/>
              </a:ext>
            </a:extLst>
          </p:cNvPr>
          <p:cNvSpPr txBox="1"/>
          <p:nvPr/>
        </p:nvSpPr>
        <p:spPr>
          <a:xfrm>
            <a:off x="5405264" y="31882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2D slicing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7B7F5E-1846-494C-BA36-1FBA13114D20}"/>
              </a:ext>
            </a:extLst>
          </p:cNvPr>
          <p:cNvSpPr txBox="1"/>
          <p:nvPr/>
        </p:nvSpPr>
        <p:spPr>
          <a:xfrm>
            <a:off x="7608216" y="3188217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3D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D452F67-9FF0-E648-8429-1EC866637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1127" y="1668082"/>
            <a:ext cx="1825004" cy="15202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13C6B3-82B7-2E4B-B9C7-EF8F8FE3D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9615" y="4427475"/>
            <a:ext cx="1333585" cy="17277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5E06910-9C95-7748-9377-06644C639B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5343" y="5016054"/>
            <a:ext cx="1380633" cy="122814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F83B79C-A9E6-4443-BB71-8CF9CE899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759" y="4566687"/>
            <a:ext cx="1337072" cy="152268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B0E4BC-AC5A-F545-B292-5C5CCED7A756}"/>
              </a:ext>
            </a:extLst>
          </p:cNvPr>
          <p:cNvSpPr txBox="1"/>
          <p:nvPr/>
        </p:nvSpPr>
        <p:spPr>
          <a:xfrm>
            <a:off x="732229" y="6186790"/>
            <a:ext cx="3256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3D segmentation and measurements</a:t>
            </a:r>
          </a:p>
        </p:txBody>
      </p:sp>
    </p:spTree>
    <p:extLst>
      <p:ext uri="{BB962C8B-B14F-4D97-AF65-F5344CB8AC3E}">
        <p14:creationId xmlns:p14="http://schemas.microsoft.com/office/powerpoint/2010/main" val="1783099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857-B7FC-43BB-83E4-76126C05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115F4-F3CD-4DE6-93CC-72AB55BE5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543050"/>
            <a:ext cx="8293190" cy="3532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Spot detection + </a:t>
            </a:r>
            <a:r>
              <a:rPr lang="en-US" sz="1800" dirty="0">
                <a:solidFill>
                  <a:srgbClr val="C00000"/>
                </a:solidFill>
              </a:rPr>
              <a:t>linking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034D9B-0D76-4B04-BC5B-3EBF63EA7787}"/>
              </a:ext>
            </a:extLst>
          </p:cNvPr>
          <p:cNvSpPr txBox="1">
            <a:spLocks/>
          </p:cNvSpPr>
          <p:nvPr/>
        </p:nvSpPr>
        <p:spPr>
          <a:xfrm>
            <a:off x="222160" y="3617769"/>
            <a:ext cx="8293190" cy="35329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350838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Segmentation +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matching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9DC2253-0A70-4AA7-A43D-C4DC569ACB03}"/>
              </a:ext>
            </a:extLst>
          </p:cNvPr>
          <p:cNvSpPr/>
          <p:nvPr/>
        </p:nvSpPr>
        <p:spPr>
          <a:xfrm>
            <a:off x="1704109" y="4459351"/>
            <a:ext cx="554470" cy="595826"/>
          </a:xfrm>
          <a:custGeom>
            <a:avLst/>
            <a:gdLst>
              <a:gd name="connsiteX0" fmla="*/ 332510 w 739293"/>
              <a:gd name="connsiteY0" fmla="*/ 27817 h 794435"/>
              <a:gd name="connsiteX1" fmla="*/ 286328 w 739293"/>
              <a:gd name="connsiteY1" fmla="*/ 108 h 794435"/>
              <a:gd name="connsiteX2" fmla="*/ 230910 w 739293"/>
              <a:gd name="connsiteY2" fmla="*/ 18581 h 794435"/>
              <a:gd name="connsiteX3" fmla="*/ 184728 w 739293"/>
              <a:gd name="connsiteY3" fmla="*/ 64763 h 794435"/>
              <a:gd name="connsiteX4" fmla="*/ 129310 w 739293"/>
              <a:gd name="connsiteY4" fmla="*/ 110944 h 794435"/>
              <a:gd name="connsiteX5" fmla="*/ 110837 w 739293"/>
              <a:gd name="connsiteY5" fmla="*/ 147890 h 794435"/>
              <a:gd name="connsiteX6" fmla="*/ 83128 w 739293"/>
              <a:gd name="connsiteY6" fmla="*/ 175599 h 794435"/>
              <a:gd name="connsiteX7" fmla="*/ 73891 w 739293"/>
              <a:gd name="connsiteY7" fmla="*/ 203308 h 794435"/>
              <a:gd name="connsiteX8" fmla="*/ 55419 w 739293"/>
              <a:gd name="connsiteY8" fmla="*/ 240254 h 794435"/>
              <a:gd name="connsiteX9" fmla="*/ 36946 w 739293"/>
              <a:gd name="connsiteY9" fmla="*/ 304908 h 794435"/>
              <a:gd name="connsiteX10" fmla="*/ 18473 w 739293"/>
              <a:gd name="connsiteY10" fmla="*/ 341854 h 794435"/>
              <a:gd name="connsiteX11" fmla="*/ 0 w 739293"/>
              <a:gd name="connsiteY11" fmla="*/ 397272 h 794435"/>
              <a:gd name="connsiteX12" fmla="*/ 18473 w 739293"/>
              <a:gd name="connsiteY12" fmla="*/ 545054 h 794435"/>
              <a:gd name="connsiteX13" fmla="*/ 27710 w 739293"/>
              <a:gd name="connsiteY13" fmla="*/ 572763 h 794435"/>
              <a:gd name="connsiteX14" fmla="*/ 147782 w 739293"/>
              <a:gd name="connsiteY14" fmla="*/ 637417 h 794435"/>
              <a:gd name="connsiteX15" fmla="*/ 193964 w 739293"/>
              <a:gd name="connsiteY15" fmla="*/ 665126 h 794435"/>
              <a:gd name="connsiteX16" fmla="*/ 240146 w 739293"/>
              <a:gd name="connsiteY16" fmla="*/ 674363 h 794435"/>
              <a:gd name="connsiteX17" fmla="*/ 277091 w 739293"/>
              <a:gd name="connsiteY17" fmla="*/ 683599 h 794435"/>
              <a:gd name="connsiteX18" fmla="*/ 323273 w 739293"/>
              <a:gd name="connsiteY18" fmla="*/ 692835 h 794435"/>
              <a:gd name="connsiteX19" fmla="*/ 350982 w 739293"/>
              <a:gd name="connsiteY19" fmla="*/ 702072 h 794435"/>
              <a:gd name="connsiteX20" fmla="*/ 443346 w 739293"/>
              <a:gd name="connsiteY20" fmla="*/ 720544 h 794435"/>
              <a:gd name="connsiteX21" fmla="*/ 508000 w 739293"/>
              <a:gd name="connsiteY21" fmla="*/ 739017 h 794435"/>
              <a:gd name="connsiteX22" fmla="*/ 544946 w 739293"/>
              <a:gd name="connsiteY22" fmla="*/ 748254 h 794435"/>
              <a:gd name="connsiteX23" fmla="*/ 628073 w 739293"/>
              <a:gd name="connsiteY23" fmla="*/ 794435 h 794435"/>
              <a:gd name="connsiteX24" fmla="*/ 665019 w 739293"/>
              <a:gd name="connsiteY24" fmla="*/ 646654 h 794435"/>
              <a:gd name="connsiteX25" fmla="*/ 637310 w 739293"/>
              <a:gd name="connsiteY25" fmla="*/ 618944 h 794435"/>
              <a:gd name="connsiteX26" fmla="*/ 600364 w 739293"/>
              <a:gd name="connsiteY26" fmla="*/ 600472 h 794435"/>
              <a:gd name="connsiteX27" fmla="*/ 572655 w 739293"/>
              <a:gd name="connsiteY27" fmla="*/ 581999 h 794435"/>
              <a:gd name="connsiteX28" fmla="*/ 526473 w 739293"/>
              <a:gd name="connsiteY28" fmla="*/ 572763 h 794435"/>
              <a:gd name="connsiteX29" fmla="*/ 489528 w 739293"/>
              <a:gd name="connsiteY29" fmla="*/ 563526 h 794435"/>
              <a:gd name="connsiteX30" fmla="*/ 461819 w 739293"/>
              <a:gd name="connsiteY30" fmla="*/ 508108 h 794435"/>
              <a:gd name="connsiteX31" fmla="*/ 471055 w 739293"/>
              <a:gd name="connsiteY31" fmla="*/ 471163 h 794435"/>
              <a:gd name="connsiteX32" fmla="*/ 480291 w 739293"/>
              <a:gd name="connsiteY32" fmla="*/ 443454 h 794435"/>
              <a:gd name="connsiteX33" fmla="*/ 572655 w 739293"/>
              <a:gd name="connsiteY33" fmla="*/ 388035 h 794435"/>
              <a:gd name="connsiteX34" fmla="*/ 600364 w 739293"/>
              <a:gd name="connsiteY34" fmla="*/ 369563 h 794435"/>
              <a:gd name="connsiteX35" fmla="*/ 637310 w 739293"/>
              <a:gd name="connsiteY35" fmla="*/ 351090 h 794435"/>
              <a:gd name="connsiteX36" fmla="*/ 665019 w 739293"/>
              <a:gd name="connsiteY36" fmla="*/ 323381 h 794435"/>
              <a:gd name="connsiteX37" fmla="*/ 692728 w 739293"/>
              <a:gd name="connsiteY37" fmla="*/ 314144 h 794435"/>
              <a:gd name="connsiteX38" fmla="*/ 720437 w 739293"/>
              <a:gd name="connsiteY38" fmla="*/ 295672 h 794435"/>
              <a:gd name="connsiteX39" fmla="*/ 738910 w 739293"/>
              <a:gd name="connsiteY39" fmla="*/ 267963 h 794435"/>
              <a:gd name="connsiteX40" fmla="*/ 729673 w 739293"/>
              <a:gd name="connsiteY40" fmla="*/ 212544 h 794435"/>
              <a:gd name="connsiteX41" fmla="*/ 683491 w 739293"/>
              <a:gd name="connsiteY41" fmla="*/ 138654 h 794435"/>
              <a:gd name="connsiteX42" fmla="*/ 554182 w 739293"/>
              <a:gd name="connsiteY42" fmla="*/ 147890 h 794435"/>
              <a:gd name="connsiteX43" fmla="*/ 461819 w 739293"/>
              <a:gd name="connsiteY43" fmla="*/ 129417 h 794435"/>
              <a:gd name="connsiteX44" fmla="*/ 424873 w 739293"/>
              <a:gd name="connsiteY44" fmla="*/ 120181 h 794435"/>
              <a:gd name="connsiteX45" fmla="*/ 387928 w 739293"/>
              <a:gd name="connsiteY45" fmla="*/ 83235 h 794435"/>
              <a:gd name="connsiteX46" fmla="*/ 332510 w 739293"/>
              <a:gd name="connsiteY46" fmla="*/ 27817 h 79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39293" h="794435">
                <a:moveTo>
                  <a:pt x="332510" y="27817"/>
                </a:moveTo>
                <a:cubicBezTo>
                  <a:pt x="315577" y="13962"/>
                  <a:pt x="304207" y="1733"/>
                  <a:pt x="286328" y="108"/>
                </a:cubicBezTo>
                <a:cubicBezTo>
                  <a:pt x="266936" y="-1655"/>
                  <a:pt x="230910" y="18581"/>
                  <a:pt x="230910" y="18581"/>
                </a:cubicBezTo>
                <a:cubicBezTo>
                  <a:pt x="215516" y="33975"/>
                  <a:pt x="200837" y="50119"/>
                  <a:pt x="184728" y="64763"/>
                </a:cubicBezTo>
                <a:cubicBezTo>
                  <a:pt x="166935" y="80938"/>
                  <a:pt x="145285" y="92972"/>
                  <a:pt x="129310" y="110944"/>
                </a:cubicBezTo>
                <a:cubicBezTo>
                  <a:pt x="120162" y="121235"/>
                  <a:pt x="118840" y="136686"/>
                  <a:pt x="110837" y="147890"/>
                </a:cubicBezTo>
                <a:cubicBezTo>
                  <a:pt x="103245" y="158519"/>
                  <a:pt x="92364" y="166363"/>
                  <a:pt x="83128" y="175599"/>
                </a:cubicBezTo>
                <a:cubicBezTo>
                  <a:pt x="80049" y="184835"/>
                  <a:pt x="77726" y="194359"/>
                  <a:pt x="73891" y="203308"/>
                </a:cubicBezTo>
                <a:cubicBezTo>
                  <a:pt x="68467" y="215964"/>
                  <a:pt x="60254" y="227362"/>
                  <a:pt x="55419" y="240254"/>
                </a:cubicBezTo>
                <a:cubicBezTo>
                  <a:pt x="31994" y="302720"/>
                  <a:pt x="59266" y="252826"/>
                  <a:pt x="36946" y="304908"/>
                </a:cubicBezTo>
                <a:cubicBezTo>
                  <a:pt x="31522" y="317564"/>
                  <a:pt x="23587" y="329070"/>
                  <a:pt x="18473" y="341854"/>
                </a:cubicBezTo>
                <a:cubicBezTo>
                  <a:pt x="11241" y="359933"/>
                  <a:pt x="0" y="397272"/>
                  <a:pt x="0" y="397272"/>
                </a:cubicBezTo>
                <a:cubicBezTo>
                  <a:pt x="4645" y="443716"/>
                  <a:pt x="8058" y="498187"/>
                  <a:pt x="18473" y="545054"/>
                </a:cubicBezTo>
                <a:cubicBezTo>
                  <a:pt x="20585" y="554558"/>
                  <a:pt x="22309" y="564662"/>
                  <a:pt x="27710" y="572763"/>
                </a:cubicBezTo>
                <a:cubicBezTo>
                  <a:pt x="59594" y="620588"/>
                  <a:pt x="92215" y="604077"/>
                  <a:pt x="147782" y="637417"/>
                </a:cubicBezTo>
                <a:cubicBezTo>
                  <a:pt x="163176" y="646653"/>
                  <a:pt x="177296" y="658459"/>
                  <a:pt x="193964" y="665126"/>
                </a:cubicBezTo>
                <a:cubicBezTo>
                  <a:pt x="208540" y="670956"/>
                  <a:pt x="224821" y="670957"/>
                  <a:pt x="240146" y="674363"/>
                </a:cubicBezTo>
                <a:cubicBezTo>
                  <a:pt x="252538" y="677117"/>
                  <a:pt x="264699" y="680845"/>
                  <a:pt x="277091" y="683599"/>
                </a:cubicBezTo>
                <a:cubicBezTo>
                  <a:pt x="292416" y="687004"/>
                  <a:pt x="308043" y="689027"/>
                  <a:pt x="323273" y="692835"/>
                </a:cubicBezTo>
                <a:cubicBezTo>
                  <a:pt x="332718" y="695196"/>
                  <a:pt x="341621" y="699397"/>
                  <a:pt x="350982" y="702072"/>
                </a:cubicBezTo>
                <a:cubicBezTo>
                  <a:pt x="401037" y="716373"/>
                  <a:pt x="382871" y="708449"/>
                  <a:pt x="443346" y="720544"/>
                </a:cubicBezTo>
                <a:cubicBezTo>
                  <a:pt x="491452" y="730165"/>
                  <a:pt x="466932" y="727283"/>
                  <a:pt x="508000" y="739017"/>
                </a:cubicBezTo>
                <a:cubicBezTo>
                  <a:pt x="520206" y="742504"/>
                  <a:pt x="532631" y="745175"/>
                  <a:pt x="544946" y="748254"/>
                </a:cubicBezTo>
                <a:cubicBezTo>
                  <a:pt x="608465" y="790599"/>
                  <a:pt x="579302" y="778179"/>
                  <a:pt x="628073" y="794435"/>
                </a:cubicBezTo>
                <a:cubicBezTo>
                  <a:pt x="711850" y="777680"/>
                  <a:pt x="698266" y="796270"/>
                  <a:pt x="665019" y="646654"/>
                </a:cubicBezTo>
                <a:cubicBezTo>
                  <a:pt x="662185" y="633903"/>
                  <a:pt x="647939" y="626536"/>
                  <a:pt x="637310" y="618944"/>
                </a:cubicBezTo>
                <a:cubicBezTo>
                  <a:pt x="626106" y="610941"/>
                  <a:pt x="612319" y="607303"/>
                  <a:pt x="600364" y="600472"/>
                </a:cubicBezTo>
                <a:cubicBezTo>
                  <a:pt x="590726" y="594965"/>
                  <a:pt x="583049" y="585897"/>
                  <a:pt x="572655" y="581999"/>
                </a:cubicBezTo>
                <a:cubicBezTo>
                  <a:pt x="557956" y="576487"/>
                  <a:pt x="541798" y="576169"/>
                  <a:pt x="526473" y="572763"/>
                </a:cubicBezTo>
                <a:cubicBezTo>
                  <a:pt x="514081" y="570009"/>
                  <a:pt x="501843" y="566605"/>
                  <a:pt x="489528" y="563526"/>
                </a:cubicBezTo>
                <a:cubicBezTo>
                  <a:pt x="480188" y="549516"/>
                  <a:pt x="461819" y="527229"/>
                  <a:pt x="461819" y="508108"/>
                </a:cubicBezTo>
                <a:cubicBezTo>
                  <a:pt x="461819" y="495414"/>
                  <a:pt x="467568" y="483369"/>
                  <a:pt x="471055" y="471163"/>
                </a:cubicBezTo>
                <a:cubicBezTo>
                  <a:pt x="473730" y="461802"/>
                  <a:pt x="473407" y="450338"/>
                  <a:pt x="480291" y="443454"/>
                </a:cubicBezTo>
                <a:cubicBezTo>
                  <a:pt x="510415" y="413330"/>
                  <a:pt x="538644" y="407470"/>
                  <a:pt x="572655" y="388035"/>
                </a:cubicBezTo>
                <a:cubicBezTo>
                  <a:pt x="582293" y="382528"/>
                  <a:pt x="590726" y="375070"/>
                  <a:pt x="600364" y="369563"/>
                </a:cubicBezTo>
                <a:cubicBezTo>
                  <a:pt x="612319" y="362732"/>
                  <a:pt x="626106" y="359093"/>
                  <a:pt x="637310" y="351090"/>
                </a:cubicBezTo>
                <a:cubicBezTo>
                  <a:pt x="647939" y="343498"/>
                  <a:pt x="654151" y="330627"/>
                  <a:pt x="665019" y="323381"/>
                </a:cubicBezTo>
                <a:cubicBezTo>
                  <a:pt x="673120" y="317980"/>
                  <a:pt x="684020" y="318498"/>
                  <a:pt x="692728" y="314144"/>
                </a:cubicBezTo>
                <a:cubicBezTo>
                  <a:pt x="702657" y="309180"/>
                  <a:pt x="711201" y="301829"/>
                  <a:pt x="720437" y="295672"/>
                </a:cubicBezTo>
                <a:cubicBezTo>
                  <a:pt x="726595" y="286436"/>
                  <a:pt x="737684" y="278996"/>
                  <a:pt x="738910" y="267963"/>
                </a:cubicBezTo>
                <a:cubicBezTo>
                  <a:pt x="740978" y="249350"/>
                  <a:pt x="734215" y="230713"/>
                  <a:pt x="729673" y="212544"/>
                </a:cubicBezTo>
                <a:cubicBezTo>
                  <a:pt x="714284" y="150991"/>
                  <a:pt x="723642" y="165421"/>
                  <a:pt x="683491" y="138654"/>
                </a:cubicBezTo>
                <a:cubicBezTo>
                  <a:pt x="640388" y="141733"/>
                  <a:pt x="597395" y="147890"/>
                  <a:pt x="554182" y="147890"/>
                </a:cubicBezTo>
                <a:cubicBezTo>
                  <a:pt x="499003" y="147890"/>
                  <a:pt x="501633" y="140792"/>
                  <a:pt x="461819" y="129417"/>
                </a:cubicBezTo>
                <a:cubicBezTo>
                  <a:pt x="449613" y="125930"/>
                  <a:pt x="437188" y="123260"/>
                  <a:pt x="424873" y="120181"/>
                </a:cubicBezTo>
                <a:cubicBezTo>
                  <a:pt x="404722" y="59726"/>
                  <a:pt x="432709" y="119061"/>
                  <a:pt x="387928" y="83235"/>
                </a:cubicBezTo>
                <a:cubicBezTo>
                  <a:pt x="313631" y="23797"/>
                  <a:pt x="349443" y="41672"/>
                  <a:pt x="332510" y="2781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2D82E71-0339-479C-B77E-D958D0A467E0}"/>
              </a:ext>
            </a:extLst>
          </p:cNvPr>
          <p:cNvSpPr/>
          <p:nvPr/>
        </p:nvSpPr>
        <p:spPr>
          <a:xfrm rot="20517354">
            <a:off x="3761722" y="4482434"/>
            <a:ext cx="420986" cy="497784"/>
          </a:xfrm>
          <a:custGeom>
            <a:avLst/>
            <a:gdLst>
              <a:gd name="connsiteX0" fmla="*/ 332510 w 739293"/>
              <a:gd name="connsiteY0" fmla="*/ 27817 h 794435"/>
              <a:gd name="connsiteX1" fmla="*/ 286328 w 739293"/>
              <a:gd name="connsiteY1" fmla="*/ 108 h 794435"/>
              <a:gd name="connsiteX2" fmla="*/ 230910 w 739293"/>
              <a:gd name="connsiteY2" fmla="*/ 18581 h 794435"/>
              <a:gd name="connsiteX3" fmla="*/ 184728 w 739293"/>
              <a:gd name="connsiteY3" fmla="*/ 64763 h 794435"/>
              <a:gd name="connsiteX4" fmla="*/ 129310 w 739293"/>
              <a:gd name="connsiteY4" fmla="*/ 110944 h 794435"/>
              <a:gd name="connsiteX5" fmla="*/ 110837 w 739293"/>
              <a:gd name="connsiteY5" fmla="*/ 147890 h 794435"/>
              <a:gd name="connsiteX6" fmla="*/ 83128 w 739293"/>
              <a:gd name="connsiteY6" fmla="*/ 175599 h 794435"/>
              <a:gd name="connsiteX7" fmla="*/ 73891 w 739293"/>
              <a:gd name="connsiteY7" fmla="*/ 203308 h 794435"/>
              <a:gd name="connsiteX8" fmla="*/ 55419 w 739293"/>
              <a:gd name="connsiteY8" fmla="*/ 240254 h 794435"/>
              <a:gd name="connsiteX9" fmla="*/ 36946 w 739293"/>
              <a:gd name="connsiteY9" fmla="*/ 304908 h 794435"/>
              <a:gd name="connsiteX10" fmla="*/ 18473 w 739293"/>
              <a:gd name="connsiteY10" fmla="*/ 341854 h 794435"/>
              <a:gd name="connsiteX11" fmla="*/ 0 w 739293"/>
              <a:gd name="connsiteY11" fmla="*/ 397272 h 794435"/>
              <a:gd name="connsiteX12" fmla="*/ 18473 w 739293"/>
              <a:gd name="connsiteY12" fmla="*/ 545054 h 794435"/>
              <a:gd name="connsiteX13" fmla="*/ 27710 w 739293"/>
              <a:gd name="connsiteY13" fmla="*/ 572763 h 794435"/>
              <a:gd name="connsiteX14" fmla="*/ 147782 w 739293"/>
              <a:gd name="connsiteY14" fmla="*/ 637417 h 794435"/>
              <a:gd name="connsiteX15" fmla="*/ 193964 w 739293"/>
              <a:gd name="connsiteY15" fmla="*/ 665126 h 794435"/>
              <a:gd name="connsiteX16" fmla="*/ 240146 w 739293"/>
              <a:gd name="connsiteY16" fmla="*/ 674363 h 794435"/>
              <a:gd name="connsiteX17" fmla="*/ 277091 w 739293"/>
              <a:gd name="connsiteY17" fmla="*/ 683599 h 794435"/>
              <a:gd name="connsiteX18" fmla="*/ 323273 w 739293"/>
              <a:gd name="connsiteY18" fmla="*/ 692835 h 794435"/>
              <a:gd name="connsiteX19" fmla="*/ 350982 w 739293"/>
              <a:gd name="connsiteY19" fmla="*/ 702072 h 794435"/>
              <a:gd name="connsiteX20" fmla="*/ 443346 w 739293"/>
              <a:gd name="connsiteY20" fmla="*/ 720544 h 794435"/>
              <a:gd name="connsiteX21" fmla="*/ 508000 w 739293"/>
              <a:gd name="connsiteY21" fmla="*/ 739017 h 794435"/>
              <a:gd name="connsiteX22" fmla="*/ 544946 w 739293"/>
              <a:gd name="connsiteY22" fmla="*/ 748254 h 794435"/>
              <a:gd name="connsiteX23" fmla="*/ 628073 w 739293"/>
              <a:gd name="connsiteY23" fmla="*/ 794435 h 794435"/>
              <a:gd name="connsiteX24" fmla="*/ 665019 w 739293"/>
              <a:gd name="connsiteY24" fmla="*/ 646654 h 794435"/>
              <a:gd name="connsiteX25" fmla="*/ 637310 w 739293"/>
              <a:gd name="connsiteY25" fmla="*/ 618944 h 794435"/>
              <a:gd name="connsiteX26" fmla="*/ 600364 w 739293"/>
              <a:gd name="connsiteY26" fmla="*/ 600472 h 794435"/>
              <a:gd name="connsiteX27" fmla="*/ 572655 w 739293"/>
              <a:gd name="connsiteY27" fmla="*/ 581999 h 794435"/>
              <a:gd name="connsiteX28" fmla="*/ 526473 w 739293"/>
              <a:gd name="connsiteY28" fmla="*/ 572763 h 794435"/>
              <a:gd name="connsiteX29" fmla="*/ 489528 w 739293"/>
              <a:gd name="connsiteY29" fmla="*/ 563526 h 794435"/>
              <a:gd name="connsiteX30" fmla="*/ 461819 w 739293"/>
              <a:gd name="connsiteY30" fmla="*/ 508108 h 794435"/>
              <a:gd name="connsiteX31" fmla="*/ 471055 w 739293"/>
              <a:gd name="connsiteY31" fmla="*/ 471163 h 794435"/>
              <a:gd name="connsiteX32" fmla="*/ 480291 w 739293"/>
              <a:gd name="connsiteY32" fmla="*/ 443454 h 794435"/>
              <a:gd name="connsiteX33" fmla="*/ 572655 w 739293"/>
              <a:gd name="connsiteY33" fmla="*/ 388035 h 794435"/>
              <a:gd name="connsiteX34" fmla="*/ 600364 w 739293"/>
              <a:gd name="connsiteY34" fmla="*/ 369563 h 794435"/>
              <a:gd name="connsiteX35" fmla="*/ 637310 w 739293"/>
              <a:gd name="connsiteY35" fmla="*/ 351090 h 794435"/>
              <a:gd name="connsiteX36" fmla="*/ 665019 w 739293"/>
              <a:gd name="connsiteY36" fmla="*/ 323381 h 794435"/>
              <a:gd name="connsiteX37" fmla="*/ 692728 w 739293"/>
              <a:gd name="connsiteY37" fmla="*/ 314144 h 794435"/>
              <a:gd name="connsiteX38" fmla="*/ 720437 w 739293"/>
              <a:gd name="connsiteY38" fmla="*/ 295672 h 794435"/>
              <a:gd name="connsiteX39" fmla="*/ 738910 w 739293"/>
              <a:gd name="connsiteY39" fmla="*/ 267963 h 794435"/>
              <a:gd name="connsiteX40" fmla="*/ 729673 w 739293"/>
              <a:gd name="connsiteY40" fmla="*/ 212544 h 794435"/>
              <a:gd name="connsiteX41" fmla="*/ 683491 w 739293"/>
              <a:gd name="connsiteY41" fmla="*/ 138654 h 794435"/>
              <a:gd name="connsiteX42" fmla="*/ 554182 w 739293"/>
              <a:gd name="connsiteY42" fmla="*/ 147890 h 794435"/>
              <a:gd name="connsiteX43" fmla="*/ 461819 w 739293"/>
              <a:gd name="connsiteY43" fmla="*/ 129417 h 794435"/>
              <a:gd name="connsiteX44" fmla="*/ 424873 w 739293"/>
              <a:gd name="connsiteY44" fmla="*/ 120181 h 794435"/>
              <a:gd name="connsiteX45" fmla="*/ 387928 w 739293"/>
              <a:gd name="connsiteY45" fmla="*/ 83235 h 794435"/>
              <a:gd name="connsiteX46" fmla="*/ 332510 w 739293"/>
              <a:gd name="connsiteY46" fmla="*/ 27817 h 79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39293" h="794435">
                <a:moveTo>
                  <a:pt x="332510" y="27817"/>
                </a:moveTo>
                <a:cubicBezTo>
                  <a:pt x="315577" y="13962"/>
                  <a:pt x="304207" y="1733"/>
                  <a:pt x="286328" y="108"/>
                </a:cubicBezTo>
                <a:cubicBezTo>
                  <a:pt x="266936" y="-1655"/>
                  <a:pt x="230910" y="18581"/>
                  <a:pt x="230910" y="18581"/>
                </a:cubicBezTo>
                <a:cubicBezTo>
                  <a:pt x="215516" y="33975"/>
                  <a:pt x="200837" y="50119"/>
                  <a:pt x="184728" y="64763"/>
                </a:cubicBezTo>
                <a:cubicBezTo>
                  <a:pt x="166935" y="80938"/>
                  <a:pt x="145285" y="92972"/>
                  <a:pt x="129310" y="110944"/>
                </a:cubicBezTo>
                <a:cubicBezTo>
                  <a:pt x="120162" y="121235"/>
                  <a:pt x="118840" y="136686"/>
                  <a:pt x="110837" y="147890"/>
                </a:cubicBezTo>
                <a:cubicBezTo>
                  <a:pt x="103245" y="158519"/>
                  <a:pt x="92364" y="166363"/>
                  <a:pt x="83128" y="175599"/>
                </a:cubicBezTo>
                <a:cubicBezTo>
                  <a:pt x="80049" y="184835"/>
                  <a:pt x="77726" y="194359"/>
                  <a:pt x="73891" y="203308"/>
                </a:cubicBezTo>
                <a:cubicBezTo>
                  <a:pt x="68467" y="215964"/>
                  <a:pt x="60254" y="227362"/>
                  <a:pt x="55419" y="240254"/>
                </a:cubicBezTo>
                <a:cubicBezTo>
                  <a:pt x="31994" y="302720"/>
                  <a:pt x="59266" y="252826"/>
                  <a:pt x="36946" y="304908"/>
                </a:cubicBezTo>
                <a:cubicBezTo>
                  <a:pt x="31522" y="317564"/>
                  <a:pt x="23587" y="329070"/>
                  <a:pt x="18473" y="341854"/>
                </a:cubicBezTo>
                <a:cubicBezTo>
                  <a:pt x="11241" y="359933"/>
                  <a:pt x="0" y="397272"/>
                  <a:pt x="0" y="397272"/>
                </a:cubicBezTo>
                <a:cubicBezTo>
                  <a:pt x="4645" y="443716"/>
                  <a:pt x="8058" y="498187"/>
                  <a:pt x="18473" y="545054"/>
                </a:cubicBezTo>
                <a:cubicBezTo>
                  <a:pt x="20585" y="554558"/>
                  <a:pt x="22309" y="564662"/>
                  <a:pt x="27710" y="572763"/>
                </a:cubicBezTo>
                <a:cubicBezTo>
                  <a:pt x="59594" y="620588"/>
                  <a:pt x="92215" y="604077"/>
                  <a:pt x="147782" y="637417"/>
                </a:cubicBezTo>
                <a:cubicBezTo>
                  <a:pt x="163176" y="646653"/>
                  <a:pt x="177296" y="658459"/>
                  <a:pt x="193964" y="665126"/>
                </a:cubicBezTo>
                <a:cubicBezTo>
                  <a:pt x="208540" y="670956"/>
                  <a:pt x="224821" y="670957"/>
                  <a:pt x="240146" y="674363"/>
                </a:cubicBezTo>
                <a:cubicBezTo>
                  <a:pt x="252538" y="677117"/>
                  <a:pt x="264699" y="680845"/>
                  <a:pt x="277091" y="683599"/>
                </a:cubicBezTo>
                <a:cubicBezTo>
                  <a:pt x="292416" y="687004"/>
                  <a:pt x="308043" y="689027"/>
                  <a:pt x="323273" y="692835"/>
                </a:cubicBezTo>
                <a:cubicBezTo>
                  <a:pt x="332718" y="695196"/>
                  <a:pt x="341621" y="699397"/>
                  <a:pt x="350982" y="702072"/>
                </a:cubicBezTo>
                <a:cubicBezTo>
                  <a:pt x="401037" y="716373"/>
                  <a:pt x="382871" y="708449"/>
                  <a:pt x="443346" y="720544"/>
                </a:cubicBezTo>
                <a:cubicBezTo>
                  <a:pt x="491452" y="730165"/>
                  <a:pt x="466932" y="727283"/>
                  <a:pt x="508000" y="739017"/>
                </a:cubicBezTo>
                <a:cubicBezTo>
                  <a:pt x="520206" y="742504"/>
                  <a:pt x="532631" y="745175"/>
                  <a:pt x="544946" y="748254"/>
                </a:cubicBezTo>
                <a:cubicBezTo>
                  <a:pt x="608465" y="790599"/>
                  <a:pt x="579302" y="778179"/>
                  <a:pt x="628073" y="794435"/>
                </a:cubicBezTo>
                <a:cubicBezTo>
                  <a:pt x="711850" y="777680"/>
                  <a:pt x="698266" y="796270"/>
                  <a:pt x="665019" y="646654"/>
                </a:cubicBezTo>
                <a:cubicBezTo>
                  <a:pt x="662185" y="633903"/>
                  <a:pt x="647939" y="626536"/>
                  <a:pt x="637310" y="618944"/>
                </a:cubicBezTo>
                <a:cubicBezTo>
                  <a:pt x="626106" y="610941"/>
                  <a:pt x="612319" y="607303"/>
                  <a:pt x="600364" y="600472"/>
                </a:cubicBezTo>
                <a:cubicBezTo>
                  <a:pt x="590726" y="594965"/>
                  <a:pt x="583049" y="585897"/>
                  <a:pt x="572655" y="581999"/>
                </a:cubicBezTo>
                <a:cubicBezTo>
                  <a:pt x="557956" y="576487"/>
                  <a:pt x="541798" y="576169"/>
                  <a:pt x="526473" y="572763"/>
                </a:cubicBezTo>
                <a:cubicBezTo>
                  <a:pt x="514081" y="570009"/>
                  <a:pt x="501843" y="566605"/>
                  <a:pt x="489528" y="563526"/>
                </a:cubicBezTo>
                <a:cubicBezTo>
                  <a:pt x="480188" y="549516"/>
                  <a:pt x="461819" y="527229"/>
                  <a:pt x="461819" y="508108"/>
                </a:cubicBezTo>
                <a:cubicBezTo>
                  <a:pt x="461819" y="495414"/>
                  <a:pt x="467568" y="483369"/>
                  <a:pt x="471055" y="471163"/>
                </a:cubicBezTo>
                <a:cubicBezTo>
                  <a:pt x="473730" y="461802"/>
                  <a:pt x="473407" y="450338"/>
                  <a:pt x="480291" y="443454"/>
                </a:cubicBezTo>
                <a:cubicBezTo>
                  <a:pt x="510415" y="413330"/>
                  <a:pt x="538644" y="407470"/>
                  <a:pt x="572655" y="388035"/>
                </a:cubicBezTo>
                <a:cubicBezTo>
                  <a:pt x="582293" y="382528"/>
                  <a:pt x="590726" y="375070"/>
                  <a:pt x="600364" y="369563"/>
                </a:cubicBezTo>
                <a:cubicBezTo>
                  <a:pt x="612319" y="362732"/>
                  <a:pt x="626106" y="359093"/>
                  <a:pt x="637310" y="351090"/>
                </a:cubicBezTo>
                <a:cubicBezTo>
                  <a:pt x="647939" y="343498"/>
                  <a:pt x="654151" y="330627"/>
                  <a:pt x="665019" y="323381"/>
                </a:cubicBezTo>
                <a:cubicBezTo>
                  <a:pt x="673120" y="317980"/>
                  <a:pt x="684020" y="318498"/>
                  <a:pt x="692728" y="314144"/>
                </a:cubicBezTo>
                <a:cubicBezTo>
                  <a:pt x="702657" y="309180"/>
                  <a:pt x="711201" y="301829"/>
                  <a:pt x="720437" y="295672"/>
                </a:cubicBezTo>
                <a:cubicBezTo>
                  <a:pt x="726595" y="286436"/>
                  <a:pt x="737684" y="278996"/>
                  <a:pt x="738910" y="267963"/>
                </a:cubicBezTo>
                <a:cubicBezTo>
                  <a:pt x="740978" y="249350"/>
                  <a:pt x="734215" y="230713"/>
                  <a:pt x="729673" y="212544"/>
                </a:cubicBezTo>
                <a:cubicBezTo>
                  <a:pt x="714284" y="150991"/>
                  <a:pt x="723642" y="165421"/>
                  <a:pt x="683491" y="138654"/>
                </a:cubicBezTo>
                <a:cubicBezTo>
                  <a:pt x="640388" y="141733"/>
                  <a:pt x="597395" y="147890"/>
                  <a:pt x="554182" y="147890"/>
                </a:cubicBezTo>
                <a:cubicBezTo>
                  <a:pt x="499003" y="147890"/>
                  <a:pt x="501633" y="140792"/>
                  <a:pt x="461819" y="129417"/>
                </a:cubicBezTo>
                <a:cubicBezTo>
                  <a:pt x="449613" y="125930"/>
                  <a:pt x="437188" y="123260"/>
                  <a:pt x="424873" y="120181"/>
                </a:cubicBezTo>
                <a:cubicBezTo>
                  <a:pt x="404722" y="59726"/>
                  <a:pt x="432709" y="119061"/>
                  <a:pt x="387928" y="83235"/>
                </a:cubicBezTo>
                <a:cubicBezTo>
                  <a:pt x="313631" y="23797"/>
                  <a:pt x="349443" y="41672"/>
                  <a:pt x="332510" y="2781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FBF5D9-586B-4E6A-94C7-1F74831CFF14}"/>
              </a:ext>
            </a:extLst>
          </p:cNvPr>
          <p:cNvCxnSpPr>
            <a:stCxn id="5" idx="1"/>
            <a:endCxn id="6" idx="1"/>
          </p:cNvCxnSpPr>
          <p:nvPr/>
        </p:nvCxnSpPr>
        <p:spPr>
          <a:xfrm>
            <a:off x="1918855" y="4459432"/>
            <a:ext cx="1931174" cy="50004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9CB3C6-845E-49C5-BC52-482D5DF60849}"/>
              </a:ext>
            </a:extLst>
          </p:cNvPr>
          <p:cNvCxnSpPr>
            <a:stCxn id="5" idx="23"/>
            <a:endCxn id="6" idx="23"/>
          </p:cNvCxnSpPr>
          <p:nvPr/>
        </p:nvCxnSpPr>
        <p:spPr>
          <a:xfrm flipV="1">
            <a:off x="2175163" y="4922395"/>
            <a:ext cx="2014067" cy="132782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CA6C47-2366-41E1-B187-E720AC7829C1}"/>
              </a:ext>
            </a:extLst>
          </p:cNvPr>
          <p:cNvSpPr/>
          <p:nvPr/>
        </p:nvSpPr>
        <p:spPr>
          <a:xfrm rot="18553020">
            <a:off x="6004493" y="4244761"/>
            <a:ext cx="309982" cy="429181"/>
          </a:xfrm>
          <a:custGeom>
            <a:avLst/>
            <a:gdLst>
              <a:gd name="connsiteX0" fmla="*/ 332510 w 739293"/>
              <a:gd name="connsiteY0" fmla="*/ 27817 h 794435"/>
              <a:gd name="connsiteX1" fmla="*/ 286328 w 739293"/>
              <a:gd name="connsiteY1" fmla="*/ 108 h 794435"/>
              <a:gd name="connsiteX2" fmla="*/ 230910 w 739293"/>
              <a:gd name="connsiteY2" fmla="*/ 18581 h 794435"/>
              <a:gd name="connsiteX3" fmla="*/ 184728 w 739293"/>
              <a:gd name="connsiteY3" fmla="*/ 64763 h 794435"/>
              <a:gd name="connsiteX4" fmla="*/ 129310 w 739293"/>
              <a:gd name="connsiteY4" fmla="*/ 110944 h 794435"/>
              <a:gd name="connsiteX5" fmla="*/ 110837 w 739293"/>
              <a:gd name="connsiteY5" fmla="*/ 147890 h 794435"/>
              <a:gd name="connsiteX6" fmla="*/ 83128 w 739293"/>
              <a:gd name="connsiteY6" fmla="*/ 175599 h 794435"/>
              <a:gd name="connsiteX7" fmla="*/ 73891 w 739293"/>
              <a:gd name="connsiteY7" fmla="*/ 203308 h 794435"/>
              <a:gd name="connsiteX8" fmla="*/ 55419 w 739293"/>
              <a:gd name="connsiteY8" fmla="*/ 240254 h 794435"/>
              <a:gd name="connsiteX9" fmla="*/ 36946 w 739293"/>
              <a:gd name="connsiteY9" fmla="*/ 304908 h 794435"/>
              <a:gd name="connsiteX10" fmla="*/ 18473 w 739293"/>
              <a:gd name="connsiteY10" fmla="*/ 341854 h 794435"/>
              <a:gd name="connsiteX11" fmla="*/ 0 w 739293"/>
              <a:gd name="connsiteY11" fmla="*/ 397272 h 794435"/>
              <a:gd name="connsiteX12" fmla="*/ 18473 w 739293"/>
              <a:gd name="connsiteY12" fmla="*/ 545054 h 794435"/>
              <a:gd name="connsiteX13" fmla="*/ 27710 w 739293"/>
              <a:gd name="connsiteY13" fmla="*/ 572763 h 794435"/>
              <a:gd name="connsiteX14" fmla="*/ 147782 w 739293"/>
              <a:gd name="connsiteY14" fmla="*/ 637417 h 794435"/>
              <a:gd name="connsiteX15" fmla="*/ 193964 w 739293"/>
              <a:gd name="connsiteY15" fmla="*/ 665126 h 794435"/>
              <a:gd name="connsiteX16" fmla="*/ 240146 w 739293"/>
              <a:gd name="connsiteY16" fmla="*/ 674363 h 794435"/>
              <a:gd name="connsiteX17" fmla="*/ 277091 w 739293"/>
              <a:gd name="connsiteY17" fmla="*/ 683599 h 794435"/>
              <a:gd name="connsiteX18" fmla="*/ 323273 w 739293"/>
              <a:gd name="connsiteY18" fmla="*/ 692835 h 794435"/>
              <a:gd name="connsiteX19" fmla="*/ 350982 w 739293"/>
              <a:gd name="connsiteY19" fmla="*/ 702072 h 794435"/>
              <a:gd name="connsiteX20" fmla="*/ 443346 w 739293"/>
              <a:gd name="connsiteY20" fmla="*/ 720544 h 794435"/>
              <a:gd name="connsiteX21" fmla="*/ 508000 w 739293"/>
              <a:gd name="connsiteY21" fmla="*/ 739017 h 794435"/>
              <a:gd name="connsiteX22" fmla="*/ 544946 w 739293"/>
              <a:gd name="connsiteY22" fmla="*/ 748254 h 794435"/>
              <a:gd name="connsiteX23" fmla="*/ 628073 w 739293"/>
              <a:gd name="connsiteY23" fmla="*/ 794435 h 794435"/>
              <a:gd name="connsiteX24" fmla="*/ 665019 w 739293"/>
              <a:gd name="connsiteY24" fmla="*/ 646654 h 794435"/>
              <a:gd name="connsiteX25" fmla="*/ 637310 w 739293"/>
              <a:gd name="connsiteY25" fmla="*/ 618944 h 794435"/>
              <a:gd name="connsiteX26" fmla="*/ 600364 w 739293"/>
              <a:gd name="connsiteY26" fmla="*/ 600472 h 794435"/>
              <a:gd name="connsiteX27" fmla="*/ 572655 w 739293"/>
              <a:gd name="connsiteY27" fmla="*/ 581999 h 794435"/>
              <a:gd name="connsiteX28" fmla="*/ 526473 w 739293"/>
              <a:gd name="connsiteY28" fmla="*/ 572763 h 794435"/>
              <a:gd name="connsiteX29" fmla="*/ 489528 w 739293"/>
              <a:gd name="connsiteY29" fmla="*/ 563526 h 794435"/>
              <a:gd name="connsiteX30" fmla="*/ 461819 w 739293"/>
              <a:gd name="connsiteY30" fmla="*/ 508108 h 794435"/>
              <a:gd name="connsiteX31" fmla="*/ 471055 w 739293"/>
              <a:gd name="connsiteY31" fmla="*/ 471163 h 794435"/>
              <a:gd name="connsiteX32" fmla="*/ 480291 w 739293"/>
              <a:gd name="connsiteY32" fmla="*/ 443454 h 794435"/>
              <a:gd name="connsiteX33" fmla="*/ 572655 w 739293"/>
              <a:gd name="connsiteY33" fmla="*/ 388035 h 794435"/>
              <a:gd name="connsiteX34" fmla="*/ 600364 w 739293"/>
              <a:gd name="connsiteY34" fmla="*/ 369563 h 794435"/>
              <a:gd name="connsiteX35" fmla="*/ 637310 w 739293"/>
              <a:gd name="connsiteY35" fmla="*/ 351090 h 794435"/>
              <a:gd name="connsiteX36" fmla="*/ 665019 w 739293"/>
              <a:gd name="connsiteY36" fmla="*/ 323381 h 794435"/>
              <a:gd name="connsiteX37" fmla="*/ 692728 w 739293"/>
              <a:gd name="connsiteY37" fmla="*/ 314144 h 794435"/>
              <a:gd name="connsiteX38" fmla="*/ 720437 w 739293"/>
              <a:gd name="connsiteY38" fmla="*/ 295672 h 794435"/>
              <a:gd name="connsiteX39" fmla="*/ 738910 w 739293"/>
              <a:gd name="connsiteY39" fmla="*/ 267963 h 794435"/>
              <a:gd name="connsiteX40" fmla="*/ 729673 w 739293"/>
              <a:gd name="connsiteY40" fmla="*/ 212544 h 794435"/>
              <a:gd name="connsiteX41" fmla="*/ 683491 w 739293"/>
              <a:gd name="connsiteY41" fmla="*/ 138654 h 794435"/>
              <a:gd name="connsiteX42" fmla="*/ 554182 w 739293"/>
              <a:gd name="connsiteY42" fmla="*/ 147890 h 794435"/>
              <a:gd name="connsiteX43" fmla="*/ 461819 w 739293"/>
              <a:gd name="connsiteY43" fmla="*/ 129417 h 794435"/>
              <a:gd name="connsiteX44" fmla="*/ 424873 w 739293"/>
              <a:gd name="connsiteY44" fmla="*/ 120181 h 794435"/>
              <a:gd name="connsiteX45" fmla="*/ 387928 w 739293"/>
              <a:gd name="connsiteY45" fmla="*/ 83235 h 794435"/>
              <a:gd name="connsiteX46" fmla="*/ 332510 w 739293"/>
              <a:gd name="connsiteY46" fmla="*/ 27817 h 79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39293" h="794435">
                <a:moveTo>
                  <a:pt x="332510" y="27817"/>
                </a:moveTo>
                <a:cubicBezTo>
                  <a:pt x="315577" y="13962"/>
                  <a:pt x="304207" y="1733"/>
                  <a:pt x="286328" y="108"/>
                </a:cubicBezTo>
                <a:cubicBezTo>
                  <a:pt x="266936" y="-1655"/>
                  <a:pt x="230910" y="18581"/>
                  <a:pt x="230910" y="18581"/>
                </a:cubicBezTo>
                <a:cubicBezTo>
                  <a:pt x="215516" y="33975"/>
                  <a:pt x="200837" y="50119"/>
                  <a:pt x="184728" y="64763"/>
                </a:cubicBezTo>
                <a:cubicBezTo>
                  <a:pt x="166935" y="80938"/>
                  <a:pt x="145285" y="92972"/>
                  <a:pt x="129310" y="110944"/>
                </a:cubicBezTo>
                <a:cubicBezTo>
                  <a:pt x="120162" y="121235"/>
                  <a:pt x="118840" y="136686"/>
                  <a:pt x="110837" y="147890"/>
                </a:cubicBezTo>
                <a:cubicBezTo>
                  <a:pt x="103245" y="158519"/>
                  <a:pt x="92364" y="166363"/>
                  <a:pt x="83128" y="175599"/>
                </a:cubicBezTo>
                <a:cubicBezTo>
                  <a:pt x="80049" y="184835"/>
                  <a:pt x="77726" y="194359"/>
                  <a:pt x="73891" y="203308"/>
                </a:cubicBezTo>
                <a:cubicBezTo>
                  <a:pt x="68467" y="215964"/>
                  <a:pt x="60254" y="227362"/>
                  <a:pt x="55419" y="240254"/>
                </a:cubicBezTo>
                <a:cubicBezTo>
                  <a:pt x="31994" y="302720"/>
                  <a:pt x="59266" y="252826"/>
                  <a:pt x="36946" y="304908"/>
                </a:cubicBezTo>
                <a:cubicBezTo>
                  <a:pt x="31522" y="317564"/>
                  <a:pt x="23587" y="329070"/>
                  <a:pt x="18473" y="341854"/>
                </a:cubicBezTo>
                <a:cubicBezTo>
                  <a:pt x="11241" y="359933"/>
                  <a:pt x="0" y="397272"/>
                  <a:pt x="0" y="397272"/>
                </a:cubicBezTo>
                <a:cubicBezTo>
                  <a:pt x="4645" y="443716"/>
                  <a:pt x="8058" y="498187"/>
                  <a:pt x="18473" y="545054"/>
                </a:cubicBezTo>
                <a:cubicBezTo>
                  <a:pt x="20585" y="554558"/>
                  <a:pt x="22309" y="564662"/>
                  <a:pt x="27710" y="572763"/>
                </a:cubicBezTo>
                <a:cubicBezTo>
                  <a:pt x="59594" y="620588"/>
                  <a:pt x="92215" y="604077"/>
                  <a:pt x="147782" y="637417"/>
                </a:cubicBezTo>
                <a:cubicBezTo>
                  <a:pt x="163176" y="646653"/>
                  <a:pt x="177296" y="658459"/>
                  <a:pt x="193964" y="665126"/>
                </a:cubicBezTo>
                <a:cubicBezTo>
                  <a:pt x="208540" y="670956"/>
                  <a:pt x="224821" y="670957"/>
                  <a:pt x="240146" y="674363"/>
                </a:cubicBezTo>
                <a:cubicBezTo>
                  <a:pt x="252538" y="677117"/>
                  <a:pt x="264699" y="680845"/>
                  <a:pt x="277091" y="683599"/>
                </a:cubicBezTo>
                <a:cubicBezTo>
                  <a:pt x="292416" y="687004"/>
                  <a:pt x="308043" y="689027"/>
                  <a:pt x="323273" y="692835"/>
                </a:cubicBezTo>
                <a:cubicBezTo>
                  <a:pt x="332718" y="695196"/>
                  <a:pt x="341621" y="699397"/>
                  <a:pt x="350982" y="702072"/>
                </a:cubicBezTo>
                <a:cubicBezTo>
                  <a:pt x="401037" y="716373"/>
                  <a:pt x="382871" y="708449"/>
                  <a:pt x="443346" y="720544"/>
                </a:cubicBezTo>
                <a:cubicBezTo>
                  <a:pt x="491452" y="730165"/>
                  <a:pt x="466932" y="727283"/>
                  <a:pt x="508000" y="739017"/>
                </a:cubicBezTo>
                <a:cubicBezTo>
                  <a:pt x="520206" y="742504"/>
                  <a:pt x="532631" y="745175"/>
                  <a:pt x="544946" y="748254"/>
                </a:cubicBezTo>
                <a:cubicBezTo>
                  <a:pt x="608465" y="790599"/>
                  <a:pt x="579302" y="778179"/>
                  <a:pt x="628073" y="794435"/>
                </a:cubicBezTo>
                <a:cubicBezTo>
                  <a:pt x="711850" y="777680"/>
                  <a:pt x="698266" y="796270"/>
                  <a:pt x="665019" y="646654"/>
                </a:cubicBezTo>
                <a:cubicBezTo>
                  <a:pt x="662185" y="633903"/>
                  <a:pt x="647939" y="626536"/>
                  <a:pt x="637310" y="618944"/>
                </a:cubicBezTo>
                <a:cubicBezTo>
                  <a:pt x="626106" y="610941"/>
                  <a:pt x="612319" y="607303"/>
                  <a:pt x="600364" y="600472"/>
                </a:cubicBezTo>
                <a:cubicBezTo>
                  <a:pt x="590726" y="594965"/>
                  <a:pt x="583049" y="585897"/>
                  <a:pt x="572655" y="581999"/>
                </a:cubicBezTo>
                <a:cubicBezTo>
                  <a:pt x="557956" y="576487"/>
                  <a:pt x="541798" y="576169"/>
                  <a:pt x="526473" y="572763"/>
                </a:cubicBezTo>
                <a:cubicBezTo>
                  <a:pt x="514081" y="570009"/>
                  <a:pt x="501843" y="566605"/>
                  <a:pt x="489528" y="563526"/>
                </a:cubicBezTo>
                <a:cubicBezTo>
                  <a:pt x="480188" y="549516"/>
                  <a:pt x="461819" y="527229"/>
                  <a:pt x="461819" y="508108"/>
                </a:cubicBezTo>
                <a:cubicBezTo>
                  <a:pt x="461819" y="495414"/>
                  <a:pt x="467568" y="483369"/>
                  <a:pt x="471055" y="471163"/>
                </a:cubicBezTo>
                <a:cubicBezTo>
                  <a:pt x="473730" y="461802"/>
                  <a:pt x="473407" y="450338"/>
                  <a:pt x="480291" y="443454"/>
                </a:cubicBezTo>
                <a:cubicBezTo>
                  <a:pt x="510415" y="413330"/>
                  <a:pt x="538644" y="407470"/>
                  <a:pt x="572655" y="388035"/>
                </a:cubicBezTo>
                <a:cubicBezTo>
                  <a:pt x="582293" y="382528"/>
                  <a:pt x="590726" y="375070"/>
                  <a:pt x="600364" y="369563"/>
                </a:cubicBezTo>
                <a:cubicBezTo>
                  <a:pt x="612319" y="362732"/>
                  <a:pt x="626106" y="359093"/>
                  <a:pt x="637310" y="351090"/>
                </a:cubicBezTo>
                <a:cubicBezTo>
                  <a:pt x="647939" y="343498"/>
                  <a:pt x="654151" y="330627"/>
                  <a:pt x="665019" y="323381"/>
                </a:cubicBezTo>
                <a:cubicBezTo>
                  <a:pt x="673120" y="317980"/>
                  <a:pt x="684020" y="318498"/>
                  <a:pt x="692728" y="314144"/>
                </a:cubicBezTo>
                <a:cubicBezTo>
                  <a:pt x="702657" y="309180"/>
                  <a:pt x="711201" y="301829"/>
                  <a:pt x="720437" y="295672"/>
                </a:cubicBezTo>
                <a:cubicBezTo>
                  <a:pt x="726595" y="286436"/>
                  <a:pt x="737684" y="278996"/>
                  <a:pt x="738910" y="267963"/>
                </a:cubicBezTo>
                <a:cubicBezTo>
                  <a:pt x="740978" y="249350"/>
                  <a:pt x="734215" y="230713"/>
                  <a:pt x="729673" y="212544"/>
                </a:cubicBezTo>
                <a:cubicBezTo>
                  <a:pt x="714284" y="150991"/>
                  <a:pt x="723642" y="165421"/>
                  <a:pt x="683491" y="138654"/>
                </a:cubicBezTo>
                <a:cubicBezTo>
                  <a:pt x="640388" y="141733"/>
                  <a:pt x="597395" y="147890"/>
                  <a:pt x="554182" y="147890"/>
                </a:cubicBezTo>
                <a:cubicBezTo>
                  <a:pt x="499003" y="147890"/>
                  <a:pt x="501633" y="140792"/>
                  <a:pt x="461819" y="129417"/>
                </a:cubicBezTo>
                <a:cubicBezTo>
                  <a:pt x="449613" y="125930"/>
                  <a:pt x="437188" y="123260"/>
                  <a:pt x="424873" y="120181"/>
                </a:cubicBezTo>
                <a:cubicBezTo>
                  <a:pt x="404722" y="59726"/>
                  <a:pt x="432709" y="119061"/>
                  <a:pt x="387928" y="83235"/>
                </a:cubicBezTo>
                <a:cubicBezTo>
                  <a:pt x="313631" y="23797"/>
                  <a:pt x="349443" y="41672"/>
                  <a:pt x="332510" y="2781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816F68-642B-4B2F-AB02-AD3251648BB2}"/>
              </a:ext>
            </a:extLst>
          </p:cNvPr>
          <p:cNvCxnSpPr>
            <a:cxnSpLocks/>
            <a:stCxn id="6" idx="16"/>
            <a:endCxn id="11" idx="13"/>
          </p:cNvCxnSpPr>
          <p:nvPr/>
        </p:nvCxnSpPr>
        <p:spPr>
          <a:xfrm flipV="1">
            <a:off x="3955888" y="4630391"/>
            <a:ext cx="2186422" cy="288893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971C76-601F-4EA2-8A50-269EC5AD4B72}"/>
              </a:ext>
            </a:extLst>
          </p:cNvPr>
          <p:cNvCxnSpPr>
            <a:cxnSpLocks/>
            <a:stCxn id="6" idx="41"/>
            <a:endCxn id="11" idx="41"/>
          </p:cNvCxnSpPr>
          <p:nvPr/>
        </p:nvCxnSpPr>
        <p:spPr>
          <a:xfrm flipV="1">
            <a:off x="4091959" y="4269082"/>
            <a:ext cx="2042504" cy="252842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04E34B-E14D-4F06-A4FD-BA6B6C54E830}"/>
              </a:ext>
            </a:extLst>
          </p:cNvPr>
          <p:cNvSpPr txBox="1"/>
          <p:nvPr/>
        </p:nvSpPr>
        <p:spPr>
          <a:xfrm>
            <a:off x="3733284" y="5360021"/>
            <a:ext cx="61263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/>
              <a:t>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9A124-1385-483C-A00D-53A5D744033B}"/>
              </a:ext>
            </a:extLst>
          </p:cNvPr>
          <p:cNvSpPr txBox="1"/>
          <p:nvPr/>
        </p:nvSpPr>
        <p:spPr>
          <a:xfrm>
            <a:off x="5884483" y="5360021"/>
            <a:ext cx="61263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/>
              <a:t>t + 1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304524-10C8-4F9B-8536-D79B1B1F66B9}"/>
              </a:ext>
            </a:extLst>
          </p:cNvPr>
          <p:cNvSpPr txBox="1"/>
          <p:nvPr/>
        </p:nvSpPr>
        <p:spPr>
          <a:xfrm>
            <a:off x="1675028" y="5360021"/>
            <a:ext cx="61263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/>
              <a:t>t - 1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B7C5BB-4FD2-4DF2-AD53-843A9CF1A07B}"/>
              </a:ext>
            </a:extLst>
          </p:cNvPr>
          <p:cNvSpPr txBox="1"/>
          <p:nvPr/>
        </p:nvSpPr>
        <p:spPr>
          <a:xfrm>
            <a:off x="3744614" y="3025378"/>
            <a:ext cx="61263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/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E2EE14-5789-4BF0-9FC3-EB00DA8893BD}"/>
              </a:ext>
            </a:extLst>
          </p:cNvPr>
          <p:cNvSpPr txBox="1"/>
          <p:nvPr/>
        </p:nvSpPr>
        <p:spPr>
          <a:xfrm>
            <a:off x="5884484" y="3025378"/>
            <a:ext cx="61263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/>
              <a:t>t + 1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38969E-F6C3-4829-846E-6AFCCBBC8B50}"/>
              </a:ext>
            </a:extLst>
          </p:cNvPr>
          <p:cNvSpPr txBox="1"/>
          <p:nvPr/>
        </p:nvSpPr>
        <p:spPr>
          <a:xfrm>
            <a:off x="1686358" y="3025378"/>
            <a:ext cx="61263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dirty="0"/>
              <a:t>t - 1</a:t>
            </a:r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E7E87CE5-A2D7-4264-BC94-46D6F9C17657}"/>
              </a:ext>
            </a:extLst>
          </p:cNvPr>
          <p:cNvSpPr/>
          <p:nvPr/>
        </p:nvSpPr>
        <p:spPr>
          <a:xfrm>
            <a:off x="1801092" y="2156116"/>
            <a:ext cx="297872" cy="304844"/>
          </a:xfrm>
          <a:prstGeom prst="mathMultiply">
            <a:avLst>
              <a:gd name="adj1" fmla="val 8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34C36535-704C-4774-988F-21BD19EB0405}"/>
              </a:ext>
            </a:extLst>
          </p:cNvPr>
          <p:cNvSpPr/>
          <p:nvPr/>
        </p:nvSpPr>
        <p:spPr>
          <a:xfrm>
            <a:off x="1877292" y="2605217"/>
            <a:ext cx="297872" cy="304844"/>
          </a:xfrm>
          <a:prstGeom prst="mathMultiply">
            <a:avLst>
              <a:gd name="adj1" fmla="val 8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E4EE953E-3330-407E-96B8-404929BF4D7B}"/>
              </a:ext>
            </a:extLst>
          </p:cNvPr>
          <p:cNvSpPr/>
          <p:nvPr/>
        </p:nvSpPr>
        <p:spPr>
          <a:xfrm>
            <a:off x="1526092" y="2389390"/>
            <a:ext cx="297872" cy="304844"/>
          </a:xfrm>
          <a:prstGeom prst="mathMultiply">
            <a:avLst>
              <a:gd name="adj1" fmla="val 8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F1D67CB5-E2AF-4E83-8C75-F4FBF5AF063C}"/>
              </a:ext>
            </a:extLst>
          </p:cNvPr>
          <p:cNvSpPr/>
          <p:nvPr/>
        </p:nvSpPr>
        <p:spPr>
          <a:xfrm>
            <a:off x="3815158" y="2132524"/>
            <a:ext cx="297872" cy="304844"/>
          </a:xfrm>
          <a:prstGeom prst="mathMultiply">
            <a:avLst>
              <a:gd name="adj1" fmla="val 8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F9AE6572-32AC-4391-8ADB-EE4492F90058}"/>
              </a:ext>
            </a:extLst>
          </p:cNvPr>
          <p:cNvSpPr/>
          <p:nvPr/>
        </p:nvSpPr>
        <p:spPr>
          <a:xfrm>
            <a:off x="4157318" y="2535369"/>
            <a:ext cx="297872" cy="304844"/>
          </a:xfrm>
          <a:prstGeom prst="mathMultiply">
            <a:avLst>
              <a:gd name="adj1" fmla="val 8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1A337FDE-B7CA-40B8-8E37-580ADE8E1053}"/>
              </a:ext>
            </a:extLst>
          </p:cNvPr>
          <p:cNvSpPr/>
          <p:nvPr/>
        </p:nvSpPr>
        <p:spPr>
          <a:xfrm>
            <a:off x="3540158" y="2365798"/>
            <a:ext cx="297872" cy="304844"/>
          </a:xfrm>
          <a:prstGeom prst="mathMultiply">
            <a:avLst>
              <a:gd name="adj1" fmla="val 8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6D864793-ACD2-41B1-94CB-890EA6EDF3D5}"/>
              </a:ext>
            </a:extLst>
          </p:cNvPr>
          <p:cNvSpPr/>
          <p:nvPr/>
        </p:nvSpPr>
        <p:spPr>
          <a:xfrm>
            <a:off x="5861612" y="2128318"/>
            <a:ext cx="297872" cy="304844"/>
          </a:xfrm>
          <a:prstGeom prst="mathMultiply">
            <a:avLst>
              <a:gd name="adj1" fmla="val 8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9E6FBB5A-6A19-4839-BF2A-DD83DBBB44B5}"/>
              </a:ext>
            </a:extLst>
          </p:cNvPr>
          <p:cNvSpPr/>
          <p:nvPr/>
        </p:nvSpPr>
        <p:spPr>
          <a:xfrm>
            <a:off x="6966067" y="2530781"/>
            <a:ext cx="297872" cy="304844"/>
          </a:xfrm>
          <a:prstGeom prst="mathMultiply">
            <a:avLst>
              <a:gd name="adj1" fmla="val 8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F4271DD9-E34D-4EDC-B71D-A7E3397B22FC}"/>
              </a:ext>
            </a:extLst>
          </p:cNvPr>
          <p:cNvSpPr/>
          <p:nvPr/>
        </p:nvSpPr>
        <p:spPr>
          <a:xfrm>
            <a:off x="5586612" y="2361592"/>
            <a:ext cx="297872" cy="304844"/>
          </a:xfrm>
          <a:prstGeom prst="mathMultiply">
            <a:avLst>
              <a:gd name="adj1" fmla="val 8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5ED707-1136-43EB-8789-CF61B150B85F}"/>
              </a:ext>
            </a:extLst>
          </p:cNvPr>
          <p:cNvCxnSpPr>
            <a:cxnSpLocks/>
          </p:cNvCxnSpPr>
          <p:nvPr/>
        </p:nvCxnSpPr>
        <p:spPr>
          <a:xfrm flipV="1">
            <a:off x="4306253" y="2677478"/>
            <a:ext cx="2808749" cy="23188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E4A986-37EF-4A26-A28D-4937A2D2C762}"/>
              </a:ext>
            </a:extLst>
          </p:cNvPr>
          <p:cNvCxnSpPr>
            <a:cxnSpLocks/>
          </p:cNvCxnSpPr>
          <p:nvPr/>
        </p:nvCxnSpPr>
        <p:spPr>
          <a:xfrm flipH="1">
            <a:off x="2026228" y="2687790"/>
            <a:ext cx="2280026" cy="53276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8BD5BC-CB69-4173-B406-DC1F70B34868}"/>
              </a:ext>
            </a:extLst>
          </p:cNvPr>
          <p:cNvCxnSpPr>
            <a:cxnSpLocks/>
          </p:cNvCxnSpPr>
          <p:nvPr/>
        </p:nvCxnSpPr>
        <p:spPr>
          <a:xfrm flipH="1">
            <a:off x="1656832" y="2518220"/>
            <a:ext cx="2032262" cy="12561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0B9B35E-FD4E-4331-A84C-AF15CF07058B}"/>
              </a:ext>
            </a:extLst>
          </p:cNvPr>
          <p:cNvCxnSpPr>
            <a:cxnSpLocks/>
          </p:cNvCxnSpPr>
          <p:nvPr/>
        </p:nvCxnSpPr>
        <p:spPr>
          <a:xfrm flipH="1">
            <a:off x="1962010" y="2283307"/>
            <a:ext cx="2032262" cy="12561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9E9D61-E55E-4BCB-83B9-4B2DBCE8CDCC}"/>
              </a:ext>
            </a:extLst>
          </p:cNvPr>
          <p:cNvCxnSpPr>
            <a:cxnSpLocks/>
          </p:cNvCxnSpPr>
          <p:nvPr/>
        </p:nvCxnSpPr>
        <p:spPr>
          <a:xfrm flipH="1">
            <a:off x="3666011" y="2499627"/>
            <a:ext cx="2032262" cy="12561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A68224-F0F8-49FC-8BC9-0BD2F01B1E8B}"/>
              </a:ext>
            </a:extLst>
          </p:cNvPr>
          <p:cNvCxnSpPr>
            <a:cxnSpLocks/>
          </p:cNvCxnSpPr>
          <p:nvPr/>
        </p:nvCxnSpPr>
        <p:spPr>
          <a:xfrm flipH="1">
            <a:off x="3971190" y="2264714"/>
            <a:ext cx="2032262" cy="12561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92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9D47-BD50-7B46-B353-DE814749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05959"/>
            <a:ext cx="8229600" cy="31202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Tracking in FIJI: </a:t>
            </a:r>
            <a:r>
              <a:rPr lang="en-US" sz="4000" b="1" dirty="0" err="1"/>
              <a:t>TrackMate</a:t>
            </a:r>
            <a:endParaRPr lang="en-US" sz="4000" b="1" dirty="0"/>
          </a:p>
          <a:p>
            <a:endParaRPr lang="en-US" sz="4000" b="1" dirty="0"/>
          </a:p>
        </p:txBody>
      </p:sp>
      <p:pic>
        <p:nvPicPr>
          <p:cNvPr id="4" name="Picture 2" descr="ile:TrackMate-Logo85x50-color-300p.png">
            <a:extLst>
              <a:ext uri="{FF2B5EF4-FFF2-40B4-BE49-F238E27FC236}">
                <a16:creationId xmlns:a16="http://schemas.microsoft.com/office/drawing/2014/main" id="{1E865762-93BE-3645-8E78-01C9C009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057" y="3828152"/>
            <a:ext cx="2189885" cy="12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50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8656-EC2A-1B4E-8F1A-34D8A9A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in FIJI: </a:t>
            </a:r>
            <a:r>
              <a:rPr lang="en-US" dirty="0" err="1"/>
              <a:t>TrackMate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190C5-9239-8F40-B5CB-67574D6DC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70"/>
            <a:ext cx="3757485" cy="4704095"/>
          </a:xfrm>
        </p:spPr>
        <p:txBody>
          <a:bodyPr/>
          <a:lstStyle/>
          <a:p>
            <a:r>
              <a:rPr lang="en-US" sz="1800" dirty="0"/>
              <a:t>Go-to tool for tracking in FIJI</a:t>
            </a:r>
          </a:p>
          <a:p>
            <a:pPr lvl="1"/>
            <a:r>
              <a:rPr lang="en-US" sz="1600" dirty="0"/>
              <a:t>Powerful</a:t>
            </a:r>
          </a:p>
          <a:p>
            <a:pPr lvl="1"/>
            <a:r>
              <a:rPr lang="en-US" sz="1600" dirty="0"/>
              <a:t>Works with </a:t>
            </a:r>
            <a:r>
              <a:rPr lang="en-US" sz="1600" b="1" dirty="0"/>
              <a:t>2D and 3D data</a:t>
            </a:r>
          </a:p>
          <a:p>
            <a:pPr lvl="1"/>
            <a:r>
              <a:rPr lang="en-US" sz="1600" dirty="0"/>
              <a:t>Maintained and </a:t>
            </a:r>
            <a:r>
              <a:rPr lang="en-US" sz="1600" b="1" dirty="0"/>
              <a:t>well documented</a:t>
            </a:r>
          </a:p>
          <a:p>
            <a:pPr lvl="1"/>
            <a:r>
              <a:rPr lang="en-US" sz="1600" b="1" dirty="0"/>
              <a:t>Macro/script</a:t>
            </a:r>
            <a:r>
              <a:rPr lang="en-US" sz="1600" dirty="0"/>
              <a:t> support</a:t>
            </a:r>
          </a:p>
          <a:p>
            <a:pPr lvl="1"/>
            <a:r>
              <a:rPr lang="en-US" sz="1600" dirty="0"/>
              <a:t>Active support on forum</a:t>
            </a:r>
            <a:endParaRPr lang="en-US" dirty="0"/>
          </a:p>
        </p:txBody>
      </p:sp>
      <p:pic>
        <p:nvPicPr>
          <p:cNvPr id="6" name="Picture 2" descr="ile:TrackMate-Logo85x50-color-300p.png">
            <a:extLst>
              <a:ext uri="{FF2B5EF4-FFF2-40B4-BE49-F238E27FC236}">
                <a16:creationId xmlns:a16="http://schemas.microsoft.com/office/drawing/2014/main" id="{0D61F194-C8F2-4E43-BD49-5E7C5418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55" y="1190055"/>
            <a:ext cx="2189885" cy="12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B66B3-7863-7645-A6C2-81687996A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25" t="2178" r="1547" b="1716"/>
          <a:stretch/>
        </p:blipFill>
        <p:spPr>
          <a:xfrm>
            <a:off x="4613564" y="2655798"/>
            <a:ext cx="3782290" cy="32939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7FDD85-DCA7-E644-B933-B187FA5A7167}"/>
              </a:ext>
            </a:extLst>
          </p:cNvPr>
          <p:cNvSpPr/>
          <p:nvPr/>
        </p:nvSpPr>
        <p:spPr>
          <a:xfrm>
            <a:off x="6854407" y="2069633"/>
            <a:ext cx="149092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0" i="0" u="none" strike="noStrike" dirty="0">
                <a:solidFill>
                  <a:srgbClr val="2266DD"/>
                </a:solidFill>
                <a:effectLst/>
                <a:latin typeface="Linux Libertine"/>
              </a:rPr>
              <a:t>Jean-Yves Tinevez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271F06-B6DE-EB47-8C32-DE560FCD0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188"/>
          <a:stretch/>
        </p:blipFill>
        <p:spPr>
          <a:xfrm>
            <a:off x="759625" y="3819969"/>
            <a:ext cx="3181380" cy="2480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90712-9535-0B42-A86D-5FA721F62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028" y="3408936"/>
            <a:ext cx="2189566" cy="2492737"/>
          </a:xfrm>
          <a:prstGeom prst="rect">
            <a:avLst/>
          </a:prstGeom>
        </p:spPr>
      </p:pic>
      <p:pic>
        <p:nvPicPr>
          <p:cNvPr id="10" name="Picture 2" descr="Image result for fiji logo">
            <a:extLst>
              <a:ext uri="{FF2B5EF4-FFF2-40B4-BE49-F238E27FC236}">
                <a16:creationId xmlns:a16="http://schemas.microsoft.com/office/drawing/2014/main" id="{9D5D91A7-C935-2644-B680-4400C03B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40" y="1560062"/>
            <a:ext cx="523570" cy="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E77D-E5C9-4F47-AF97-73CD80C0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4BA3-022C-4172-B0F7-306624A13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885" y="1717059"/>
            <a:ext cx="7902702" cy="1072500"/>
          </a:xfrm>
        </p:spPr>
        <p:txBody>
          <a:bodyPr>
            <a:normAutofit fontScale="92500"/>
          </a:bodyPr>
          <a:lstStyle/>
          <a:p>
            <a:r>
              <a:rPr lang="en-GB" sz="1700" dirty="0"/>
              <a:t>Reduce image data to the necessary by outlining an interesting area (1). The larger your file is, the longer the processing will take. Select a time range to reduce even further (2).</a:t>
            </a:r>
          </a:p>
          <a:p>
            <a:r>
              <a:rPr lang="en-GB" sz="1700" i="1" dirty="0"/>
              <a:t>Image &gt; Duplicate…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2CD96-2386-4A9C-A48F-8BEDD41F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06" y="2966041"/>
            <a:ext cx="988594" cy="2156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AC23F-DBE4-4706-9E68-8CD6837F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515" y="3694017"/>
            <a:ext cx="988594" cy="860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39EE2-E518-4138-9F93-94DFD9A00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523" y="2966041"/>
            <a:ext cx="1716980" cy="2156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C9DCB94-7BD8-410B-9926-561B32D94A80}"/>
              </a:ext>
            </a:extLst>
          </p:cNvPr>
          <p:cNvSpPr/>
          <p:nvPr/>
        </p:nvSpPr>
        <p:spPr>
          <a:xfrm>
            <a:off x="2548724" y="3777790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EE044F-7B20-42C8-ABEE-D0F0C9263BA5}"/>
              </a:ext>
            </a:extLst>
          </p:cNvPr>
          <p:cNvSpPr/>
          <p:nvPr/>
        </p:nvSpPr>
        <p:spPr>
          <a:xfrm>
            <a:off x="4599236" y="4124347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BC753-AA01-4945-AE23-E09F07D3FF32}"/>
              </a:ext>
            </a:extLst>
          </p:cNvPr>
          <p:cNvSpPr txBox="1"/>
          <p:nvPr/>
        </p:nvSpPr>
        <p:spPr>
          <a:xfrm>
            <a:off x="316305" y="1189108"/>
            <a:ext cx="281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rgbClr val="17375E"/>
                </a:solidFill>
              </a:rPr>
              <a:t>Loading tracking image data</a:t>
            </a:r>
          </a:p>
        </p:txBody>
      </p:sp>
    </p:spTree>
    <p:extLst>
      <p:ext uri="{BB962C8B-B14F-4D97-AF65-F5344CB8AC3E}">
        <p14:creationId xmlns:p14="http://schemas.microsoft.com/office/powerpoint/2010/main" val="1458821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E77D-E5C9-4F47-AF97-73CD80C0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4BA3-022C-4172-B0F7-306624A13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15" y="1657256"/>
            <a:ext cx="8293190" cy="463923"/>
          </a:xfrm>
        </p:spPr>
        <p:txBody>
          <a:bodyPr/>
          <a:lstStyle/>
          <a:p>
            <a:r>
              <a:rPr lang="en-GB" sz="1600" i="1" dirty="0"/>
              <a:t>Plugins &gt; Tracking &gt; </a:t>
            </a:r>
            <a:r>
              <a:rPr lang="en-GB" sz="1600" i="1" dirty="0" err="1"/>
              <a:t>TrackMate</a:t>
            </a:r>
            <a:endParaRPr lang="en-GB" sz="1600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9B7C-5B39-4FFA-BEEF-2CE8FC399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" t="1584" r="45233" b="1138"/>
          <a:stretch/>
        </p:blipFill>
        <p:spPr>
          <a:xfrm>
            <a:off x="1043965" y="2326735"/>
            <a:ext cx="1424588" cy="23801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C89B7-423B-489A-8B2A-168954A37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58" t="1699" r="1232" b="2219"/>
          <a:stretch/>
        </p:blipFill>
        <p:spPr>
          <a:xfrm>
            <a:off x="2683477" y="2326736"/>
            <a:ext cx="1103987" cy="23801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9740D-08F3-40B1-831E-95ED55B8F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" t="1293" r="45218" b="1668"/>
          <a:stretch/>
        </p:blipFill>
        <p:spPr>
          <a:xfrm>
            <a:off x="4002387" y="2326734"/>
            <a:ext cx="1419247" cy="23801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C238248-12E9-4E4A-BA49-476642B15638}"/>
              </a:ext>
            </a:extLst>
          </p:cNvPr>
          <p:cNvSpPr/>
          <p:nvPr/>
        </p:nvSpPr>
        <p:spPr>
          <a:xfrm>
            <a:off x="4933626" y="2594983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C29E3-B2E5-E343-92A7-946765FBCE7B}"/>
              </a:ext>
            </a:extLst>
          </p:cNvPr>
          <p:cNvSpPr txBox="1"/>
          <p:nvPr/>
        </p:nvSpPr>
        <p:spPr>
          <a:xfrm>
            <a:off x="361001" y="1120922"/>
            <a:ext cx="187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rgbClr val="17375E"/>
                </a:solidFill>
              </a:rPr>
              <a:t>Launch </a:t>
            </a:r>
            <a:r>
              <a:rPr lang="en-US" sz="1800" u="sng" dirty="0" err="1">
                <a:solidFill>
                  <a:srgbClr val="17375E"/>
                </a:solidFill>
              </a:rPr>
              <a:t>TrackMate</a:t>
            </a:r>
            <a:endParaRPr lang="en-US" sz="1800" u="sng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9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E77D-E5C9-4F47-AF97-73CD80C0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4BA3-022C-4172-B0F7-306624A13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910" y="1815013"/>
            <a:ext cx="8293190" cy="46392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Configure blob diameter and threshold. Prefer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“some to many”</a:t>
            </a:r>
            <a:r>
              <a:rPr lang="en-GB" dirty="0"/>
              <a:t> instead of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“some missing”</a:t>
            </a:r>
            <a:r>
              <a:rPr lang="en-GB" dirty="0"/>
              <a:t>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7FE4A-6445-446B-BAD9-6B835B88B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" t="1573" r="45244" b="1884"/>
          <a:stretch/>
        </p:blipFill>
        <p:spPr>
          <a:xfrm>
            <a:off x="1267950" y="2382167"/>
            <a:ext cx="975946" cy="1618584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1B89F-1C3B-4200-B380-04172D9CF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13" t="1576" r="1204" b="2940"/>
          <a:stretch/>
        </p:blipFill>
        <p:spPr>
          <a:xfrm>
            <a:off x="3387388" y="2382167"/>
            <a:ext cx="1033904" cy="220191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BA43E-B59B-49B8-BA94-592517DFF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34" t="1689" r="1724" b="2482"/>
          <a:stretch/>
        </p:blipFill>
        <p:spPr>
          <a:xfrm>
            <a:off x="4483405" y="2375594"/>
            <a:ext cx="1031011" cy="22150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AE954-C3D2-465A-B2D1-7C60520533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30" t="1187" r="1078" b="2318"/>
          <a:stretch/>
        </p:blipFill>
        <p:spPr>
          <a:xfrm>
            <a:off x="5576529" y="2382167"/>
            <a:ext cx="1020076" cy="2208484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E5DCF-88BE-431C-8BE3-2E788E7C0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96" t="1573" r="1237" b="3124"/>
          <a:stretch/>
        </p:blipFill>
        <p:spPr>
          <a:xfrm>
            <a:off x="2308902" y="2382167"/>
            <a:ext cx="1031011" cy="2201913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9AAF9A-924C-4818-B637-DF03E23F1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4" t="52351" r="51942" b="38765"/>
          <a:stretch/>
        </p:blipFill>
        <p:spPr>
          <a:xfrm>
            <a:off x="3387388" y="4619780"/>
            <a:ext cx="1044915" cy="189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659751-59C8-4D14-82D8-76920AFEA7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5" t="52527" r="51296" b="38068"/>
          <a:stretch/>
        </p:blipFill>
        <p:spPr>
          <a:xfrm>
            <a:off x="5576529" y="4627804"/>
            <a:ext cx="1020076" cy="191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ABE79F-F658-4C77-B9B0-D32703426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7" t="52374" r="52280" b="38638"/>
          <a:stretch/>
        </p:blipFill>
        <p:spPr>
          <a:xfrm>
            <a:off x="4483405" y="4619780"/>
            <a:ext cx="1039188" cy="189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4B0B4-5C54-4439-932B-D9CA25F70E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8" t="1033" r="45486" b="1065"/>
          <a:stretch/>
        </p:blipFill>
        <p:spPr>
          <a:xfrm>
            <a:off x="6657908" y="2382167"/>
            <a:ext cx="958964" cy="1618585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09EE8D6-9199-4F20-AF6F-E4FACD5A1F5B}"/>
              </a:ext>
            </a:extLst>
          </p:cNvPr>
          <p:cNvSpPr/>
          <p:nvPr/>
        </p:nvSpPr>
        <p:spPr>
          <a:xfrm>
            <a:off x="1747159" y="3173453"/>
            <a:ext cx="286053" cy="2667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0EF0B8-5992-48B0-8108-7F3E6883B47D}"/>
              </a:ext>
            </a:extLst>
          </p:cNvPr>
          <p:cNvSpPr/>
          <p:nvPr/>
        </p:nvSpPr>
        <p:spPr>
          <a:xfrm>
            <a:off x="4003493" y="4581414"/>
            <a:ext cx="286053" cy="2667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6711E2-9437-4831-B88C-9D657D67A463}"/>
              </a:ext>
            </a:extLst>
          </p:cNvPr>
          <p:cNvSpPr/>
          <p:nvPr/>
        </p:nvSpPr>
        <p:spPr>
          <a:xfrm>
            <a:off x="5088904" y="4580730"/>
            <a:ext cx="286053" cy="2667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C8AD98-D9CD-48DE-8D11-E1D72B93195F}"/>
              </a:ext>
            </a:extLst>
          </p:cNvPr>
          <p:cNvSpPr/>
          <p:nvPr/>
        </p:nvSpPr>
        <p:spPr>
          <a:xfrm>
            <a:off x="6167568" y="4581486"/>
            <a:ext cx="286053" cy="2667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E5B4D-9E6F-6B44-9490-20F870CD6A62}"/>
              </a:ext>
            </a:extLst>
          </p:cNvPr>
          <p:cNvSpPr txBox="1"/>
          <p:nvPr/>
        </p:nvSpPr>
        <p:spPr>
          <a:xfrm>
            <a:off x="222160" y="1342450"/>
            <a:ext cx="435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u="sng" dirty="0">
                <a:solidFill>
                  <a:schemeClr val="tx2">
                    <a:lumMod val="75000"/>
                  </a:schemeClr>
                </a:solidFill>
              </a:rPr>
              <a:t>Difference-of-Gaussian based spot detection</a:t>
            </a:r>
            <a:endParaRPr lang="en-US" sz="1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61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E77D-E5C9-4F47-AF97-73CD80C0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4BA3-022C-4172-B0F7-306624A13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70" y="1343804"/>
            <a:ext cx="8293190" cy="65293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sz="1600" dirty="0"/>
              <a:t>In case there is a peak on the left of the quality diagram, put a threshold to exclude it. The less spots you continue to process, the faster tracking will work. </a:t>
            </a:r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29978-F68B-43A6-8402-205ED28A3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" t="1265" r="45700" b="1739"/>
          <a:stretch/>
        </p:blipFill>
        <p:spPr>
          <a:xfrm>
            <a:off x="2245693" y="2374828"/>
            <a:ext cx="1513325" cy="25309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5E72D-526D-476C-83B8-D536A2E77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18" t="1266" r="1523" b="2431"/>
          <a:stretch/>
        </p:blipFill>
        <p:spPr>
          <a:xfrm>
            <a:off x="3896697" y="2386975"/>
            <a:ext cx="1174171" cy="25187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426A6-3C63-499E-8FA6-528EE452F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" t="1049" r="45226" b="707"/>
          <a:stretch/>
        </p:blipFill>
        <p:spPr>
          <a:xfrm>
            <a:off x="5293782" y="2386975"/>
            <a:ext cx="1513325" cy="25187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664E7A-86CF-4FCF-AEEC-EB2D95194BE5}"/>
              </a:ext>
            </a:extLst>
          </p:cNvPr>
          <p:cNvSpPr/>
          <p:nvPr/>
        </p:nvSpPr>
        <p:spPr>
          <a:xfrm>
            <a:off x="2303361" y="3278758"/>
            <a:ext cx="286053" cy="2667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359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E77D-E5C9-4F47-AF97-73CD80C0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4BA3-022C-4172-B0F7-306624A13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543051"/>
            <a:ext cx="8293190" cy="560069"/>
          </a:xfrm>
        </p:spPr>
        <p:txBody>
          <a:bodyPr>
            <a:normAutofit fontScale="85000" lnSpcReduction="20000"/>
          </a:bodyPr>
          <a:lstStyle/>
          <a:p>
            <a:r>
              <a:rPr lang="en-GB" sz="1900" dirty="0"/>
              <a:t>Use the time scroll bar to check various time points. </a:t>
            </a:r>
          </a:p>
          <a:p>
            <a:r>
              <a:rPr lang="en-GB" sz="1900" dirty="0"/>
              <a:t>Finding the right parameters for all time points might be challenging.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81333-428C-4F52-A98B-805503859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2" t="1106" r="1056" b="1697"/>
          <a:stretch/>
        </p:blipFill>
        <p:spPr>
          <a:xfrm>
            <a:off x="3493942" y="2363201"/>
            <a:ext cx="1224971" cy="26583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577B2-7064-418A-B9D7-8CF4E023B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10" t="1104" r="1280" b="1884"/>
          <a:stretch/>
        </p:blipFill>
        <p:spPr>
          <a:xfrm>
            <a:off x="5241361" y="2363200"/>
            <a:ext cx="1224971" cy="2658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C76797-BB58-4390-B499-836D1E7E5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59" t="1106" r="816" b="1697"/>
          <a:stretch/>
        </p:blipFill>
        <p:spPr>
          <a:xfrm>
            <a:off x="1746523" y="2363200"/>
            <a:ext cx="1224971" cy="26583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2B18043-4044-4C61-A405-91A43F76DD6B}"/>
              </a:ext>
            </a:extLst>
          </p:cNvPr>
          <p:cNvSpPr/>
          <p:nvPr/>
        </p:nvSpPr>
        <p:spPr>
          <a:xfrm>
            <a:off x="1857635" y="4636416"/>
            <a:ext cx="286053" cy="2667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077F11-F181-42EB-A49E-DE18F321B773}"/>
              </a:ext>
            </a:extLst>
          </p:cNvPr>
          <p:cNvSpPr/>
          <p:nvPr/>
        </p:nvSpPr>
        <p:spPr>
          <a:xfrm>
            <a:off x="4155251" y="4635118"/>
            <a:ext cx="286053" cy="2667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77050E-0A53-4E3B-AE71-595567DF819F}"/>
              </a:ext>
            </a:extLst>
          </p:cNvPr>
          <p:cNvSpPr/>
          <p:nvPr/>
        </p:nvSpPr>
        <p:spPr>
          <a:xfrm>
            <a:off x="6041707" y="4635117"/>
            <a:ext cx="286053" cy="2667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24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26F5-897B-4685-BA21-2B84571F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65EA-7752-4255-99F6-4ECB42783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543051"/>
            <a:ext cx="8293190" cy="40224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If spot detection was wrong, consider going back to square one. Repeat all necessary steps.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5B7F5-2A63-465C-B616-2AE5F3931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" t="882" r="61035" b="28543"/>
          <a:stretch/>
        </p:blipFill>
        <p:spPr>
          <a:xfrm>
            <a:off x="1358215" y="2205774"/>
            <a:ext cx="1458713" cy="24464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19C7F-F989-49EF-9B4C-EB4F6B694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8" t="754" r="748" b="882"/>
          <a:stretch/>
        </p:blipFill>
        <p:spPr>
          <a:xfrm>
            <a:off x="2921559" y="2205775"/>
            <a:ext cx="1585644" cy="24464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5C21B-2B58-4DF9-8867-A984F2BCB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" t="881" r="61122" b="28544"/>
          <a:stretch/>
        </p:blipFill>
        <p:spPr>
          <a:xfrm>
            <a:off x="4796376" y="2205774"/>
            <a:ext cx="1458713" cy="24464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C70CE-DC80-4608-99FE-0D58A5A84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08" t="582" r="836" b="538"/>
          <a:stretch/>
        </p:blipFill>
        <p:spPr>
          <a:xfrm>
            <a:off x="6363261" y="2205775"/>
            <a:ext cx="1577384" cy="24464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5BD1920-28FB-4221-AF91-CD4152B06E41}"/>
              </a:ext>
            </a:extLst>
          </p:cNvPr>
          <p:cNvSpPr/>
          <p:nvPr/>
        </p:nvSpPr>
        <p:spPr>
          <a:xfrm>
            <a:off x="5880095" y="3432226"/>
            <a:ext cx="286053" cy="2667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46EEE0-C912-4A5B-9BA5-14546FB5CB57}"/>
              </a:ext>
            </a:extLst>
          </p:cNvPr>
          <p:cNvSpPr/>
          <p:nvPr/>
        </p:nvSpPr>
        <p:spPr>
          <a:xfrm>
            <a:off x="2432318" y="3429000"/>
            <a:ext cx="286053" cy="2667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0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8941-B3D6-4B14-9E96-F79583452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264B3-C475-4B24-A23B-7B59108C4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1543051"/>
            <a:ext cx="8293190" cy="616527"/>
          </a:xfrm>
        </p:spPr>
        <p:txBody>
          <a:bodyPr/>
          <a:lstStyle/>
          <a:p>
            <a:r>
              <a:rPr lang="en-GB" sz="1600" dirty="0"/>
              <a:t>Go through the following steps again. Repeat quality control.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3AEAE-F8F3-4295-9BBD-2767A14B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" t="1111" r="45246" b="1348"/>
          <a:stretch/>
        </p:blipFill>
        <p:spPr>
          <a:xfrm>
            <a:off x="1316264" y="2590431"/>
            <a:ext cx="1259533" cy="21079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FBF90-C5E3-409F-83F3-48ABC8A01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93" t="1055" r="1002" b="2532"/>
          <a:stretch/>
        </p:blipFill>
        <p:spPr>
          <a:xfrm>
            <a:off x="4086707" y="2590431"/>
            <a:ext cx="970586" cy="21079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82486-AE5D-47DD-AF98-9162DB1C3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" t="693" r="45275" b="1027"/>
          <a:stretch/>
        </p:blipFill>
        <p:spPr>
          <a:xfrm>
            <a:off x="2703789" y="2590431"/>
            <a:ext cx="1254925" cy="21079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A47CB-CFAC-4225-B5A1-4558F8B7D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51" t="535" r="812" b="576"/>
          <a:stretch/>
        </p:blipFill>
        <p:spPr>
          <a:xfrm>
            <a:off x="6345021" y="2590431"/>
            <a:ext cx="1016975" cy="21079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7185E-CE68-4334-B8B3-D3CC1146D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72" t="601" r="805" b="454"/>
          <a:stretch/>
        </p:blipFill>
        <p:spPr>
          <a:xfrm>
            <a:off x="5185286" y="2590432"/>
            <a:ext cx="1031741" cy="21079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109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87B0B5-5289-EC49-8206-0BBDCBD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9FD37A-2A43-CD42-A022-EFFA396B1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08" y="1568020"/>
            <a:ext cx="7043045" cy="4704095"/>
          </a:xfrm>
        </p:spPr>
        <p:txBody>
          <a:bodyPr>
            <a:normAutofit/>
          </a:bodyPr>
          <a:lstStyle/>
          <a:p>
            <a:r>
              <a:rPr lang="en-US" dirty="0"/>
              <a:t>Image registration </a:t>
            </a:r>
          </a:p>
          <a:p>
            <a:pPr lvl="1"/>
            <a:r>
              <a:rPr lang="en-US" dirty="0"/>
              <a:t>Drift corrections in images </a:t>
            </a:r>
          </a:p>
          <a:p>
            <a:pPr lvl="1"/>
            <a:r>
              <a:rPr lang="en-US" dirty="0" err="1"/>
              <a:t>StackReg</a:t>
            </a:r>
            <a:r>
              <a:rPr lang="en-US" dirty="0"/>
              <a:t> tool in FIJI </a:t>
            </a:r>
          </a:p>
          <a:p>
            <a:pPr lvl="1"/>
            <a:endParaRPr lang="en-US" dirty="0"/>
          </a:p>
          <a:p>
            <a:r>
              <a:rPr lang="en-US" dirty="0"/>
              <a:t>Time sequence analysis</a:t>
            </a:r>
          </a:p>
          <a:p>
            <a:pPr lvl="1"/>
            <a:r>
              <a:rPr lang="en-US" dirty="0"/>
              <a:t>Tracking</a:t>
            </a:r>
          </a:p>
          <a:p>
            <a:pPr lvl="1"/>
            <a:r>
              <a:rPr lang="en-US" dirty="0"/>
              <a:t>Tracking in FIJI: </a:t>
            </a:r>
            <a:r>
              <a:rPr lang="en-US" dirty="0" err="1"/>
              <a:t>TrackMate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Stitching </a:t>
            </a:r>
          </a:p>
          <a:p>
            <a:pPr lvl="1"/>
            <a:r>
              <a:rPr lang="en-US" dirty="0"/>
              <a:t>Stitching tiles in FIJI: Grid-collection plugin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75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B74A-3182-472E-9B9F-DE7803F7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10BC-763E-47E7-A482-A621234C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08" y="1935578"/>
            <a:ext cx="4550731" cy="3429000"/>
          </a:xfrm>
        </p:spPr>
        <p:txBody>
          <a:bodyPr>
            <a:normAutofit/>
          </a:bodyPr>
          <a:lstStyle/>
          <a:p>
            <a:r>
              <a:rPr lang="en-GB" sz="1600" dirty="0"/>
              <a:t>Configure maximum distance for two spots (in subsequent time points) to be considered as the same spot. (1)</a:t>
            </a:r>
          </a:p>
          <a:p>
            <a:endParaRPr lang="en-GB" sz="1600" dirty="0"/>
          </a:p>
          <a:p>
            <a:r>
              <a:rPr lang="en-GB" sz="1600" dirty="0"/>
              <a:t>Define maximum distance between spots which are not present in subsequent time points (2)</a:t>
            </a:r>
          </a:p>
          <a:p>
            <a:endParaRPr lang="en-GB" sz="1600" dirty="0"/>
          </a:p>
          <a:p>
            <a:r>
              <a:rPr lang="en-GB" sz="1600" dirty="0"/>
              <a:t>The </a:t>
            </a:r>
            <a:r>
              <a:rPr lang="en-GB" sz="1600" b="1" dirty="0"/>
              <a:t>frame gap </a:t>
            </a:r>
            <a:r>
              <a:rPr lang="en-GB" sz="1600" dirty="0"/>
              <a:t>corresponds to the number of frames where the spot might not be present.</a:t>
            </a:r>
          </a:p>
          <a:p>
            <a:endParaRPr lang="en-GB" sz="1600" dirty="0"/>
          </a:p>
          <a:p>
            <a:r>
              <a:rPr lang="en-GB" sz="1600" dirty="0"/>
              <a:t>Use </a:t>
            </a:r>
            <a:r>
              <a:rPr lang="en-GB" sz="1600" b="1" dirty="0"/>
              <a:t>Fijis line tool </a:t>
            </a:r>
            <a:r>
              <a:rPr lang="en-GB" sz="1600" dirty="0"/>
              <a:t>to measure distances in the image (3/4).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E5A62-85C9-4363-90AF-2D611E31C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t="529" r="329" b="411"/>
          <a:stretch/>
        </p:blipFill>
        <p:spPr>
          <a:xfrm>
            <a:off x="7116846" y="2945219"/>
            <a:ext cx="1398505" cy="21596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8D532-0E4F-4289-9602-61CD5DBA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157" y="2307079"/>
            <a:ext cx="2768737" cy="5087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DAB70-9021-443A-8765-C1884E438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" t="377" r="54522" b="28614"/>
          <a:stretch/>
        </p:blipFill>
        <p:spPr>
          <a:xfrm>
            <a:off x="5676157" y="2945219"/>
            <a:ext cx="1280085" cy="21487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DFB5483-086D-41DE-99E3-58EFA4D60FAB}"/>
              </a:ext>
            </a:extLst>
          </p:cNvPr>
          <p:cNvSpPr/>
          <p:nvPr/>
        </p:nvSpPr>
        <p:spPr>
          <a:xfrm>
            <a:off x="6670189" y="3516720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78949A-BCAC-40EB-971E-C2EB18E43A40}"/>
              </a:ext>
            </a:extLst>
          </p:cNvPr>
          <p:cNvSpPr/>
          <p:nvPr/>
        </p:nvSpPr>
        <p:spPr>
          <a:xfrm>
            <a:off x="6670189" y="4484335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AC66E7-E173-4F9A-B847-ED100466DF6C}"/>
              </a:ext>
            </a:extLst>
          </p:cNvPr>
          <p:cNvSpPr/>
          <p:nvPr/>
        </p:nvSpPr>
        <p:spPr>
          <a:xfrm>
            <a:off x="6168584" y="2294406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37554B-C0F7-4A3A-BFF8-C74877B0617A}"/>
              </a:ext>
            </a:extLst>
          </p:cNvPr>
          <p:cNvSpPr/>
          <p:nvPr/>
        </p:nvSpPr>
        <p:spPr>
          <a:xfrm>
            <a:off x="7393516" y="2658230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E5694-746C-1440-9314-40817B09DB86}"/>
              </a:ext>
            </a:extLst>
          </p:cNvPr>
          <p:cNvSpPr txBox="1"/>
          <p:nvPr/>
        </p:nvSpPr>
        <p:spPr>
          <a:xfrm>
            <a:off x="359321" y="1403329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chemeClr val="tx2">
                    <a:lumMod val="75000"/>
                  </a:schemeClr>
                </a:solidFill>
              </a:rPr>
              <a:t>Linking</a:t>
            </a:r>
            <a:endParaRPr lang="en-US" sz="18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93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B74A-3182-472E-9B9F-DE7803F7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10BC-763E-47E7-A482-A621234C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67" y="1869895"/>
            <a:ext cx="8293190" cy="1188013"/>
          </a:xfrm>
        </p:spPr>
        <p:txBody>
          <a:bodyPr>
            <a:normAutofit/>
          </a:bodyPr>
          <a:lstStyle/>
          <a:p>
            <a:r>
              <a:rPr lang="en-GB" sz="1600" dirty="0"/>
              <a:t>Configure maximum distance for two spots to be considered as split event.</a:t>
            </a:r>
          </a:p>
          <a:p>
            <a:r>
              <a:rPr lang="en-GB" sz="1600" dirty="0"/>
              <a:t>If merging is biologically reasonable, turn merging on.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9F089-0A05-4B64-89CA-AA397173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t="529" r="329" b="411"/>
          <a:stretch/>
        </p:blipFill>
        <p:spPr>
          <a:xfrm>
            <a:off x="3274857" y="3009742"/>
            <a:ext cx="1398505" cy="21596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EC3BD-D058-4F9F-B898-1382186EE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9" b="381"/>
          <a:stretch/>
        </p:blipFill>
        <p:spPr>
          <a:xfrm>
            <a:off x="1869269" y="3009743"/>
            <a:ext cx="1306306" cy="21622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FA36A-5E54-49F3-9295-AAF249B54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" t="669" r="60908" b="28436"/>
          <a:stretch/>
        </p:blipFill>
        <p:spPr>
          <a:xfrm>
            <a:off x="5838697" y="3009743"/>
            <a:ext cx="1282133" cy="21487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EA2DF6-8025-418A-826B-C873E0159BA2}"/>
              </a:ext>
            </a:extLst>
          </p:cNvPr>
          <p:cNvSpPr/>
          <p:nvPr/>
        </p:nvSpPr>
        <p:spPr>
          <a:xfrm>
            <a:off x="2889521" y="3342260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0A9881-6166-4995-BF44-7931AA899F4F}"/>
              </a:ext>
            </a:extLst>
          </p:cNvPr>
          <p:cNvSpPr/>
          <p:nvPr/>
        </p:nvSpPr>
        <p:spPr>
          <a:xfrm>
            <a:off x="1583216" y="4294086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16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B74A-3182-472E-9B9F-DE7803F7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10BC-763E-47E7-A482-A621234C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10" y="1895085"/>
            <a:ext cx="8293190" cy="859172"/>
          </a:xfrm>
        </p:spPr>
        <p:txBody>
          <a:bodyPr/>
          <a:lstStyle/>
          <a:p>
            <a:r>
              <a:rPr lang="en-GB" sz="1600" dirty="0"/>
              <a:t>Visualize track properties (1) to find regions (and time ranges) where something went wrong.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9E4DF-7A10-43C4-B819-49F5863B5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t="61292" r="60968" b="28502"/>
          <a:stretch/>
        </p:blipFill>
        <p:spPr>
          <a:xfrm>
            <a:off x="4417860" y="4876186"/>
            <a:ext cx="1481488" cy="3589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F656C-DD22-416E-824E-D603B06E2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" t="61276" r="61144" b="28325"/>
          <a:stretch/>
        </p:blipFill>
        <p:spPr>
          <a:xfrm>
            <a:off x="6039452" y="4876186"/>
            <a:ext cx="1481487" cy="3656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F5A15-1338-4F2D-9DBC-9FAF0B3B0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6" t="652" r="635" b="709"/>
          <a:stretch/>
        </p:blipFill>
        <p:spPr>
          <a:xfrm>
            <a:off x="4417860" y="2543919"/>
            <a:ext cx="1481488" cy="22916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E0A1C-7FEA-44B4-8015-E02188D97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52" t="721" r="597" b="371"/>
          <a:stretch/>
        </p:blipFill>
        <p:spPr>
          <a:xfrm>
            <a:off x="6039452" y="2543919"/>
            <a:ext cx="1481487" cy="22934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4453A-A1BC-4FF0-9BCF-A3C8C8FEE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21" y="2543920"/>
            <a:ext cx="1391515" cy="2305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5CC36-1B7D-4C51-8900-CE0153362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792" y="2543919"/>
            <a:ext cx="1128263" cy="22916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9A89119-88EC-4A49-B7C7-B2EC830305D6}"/>
              </a:ext>
            </a:extLst>
          </p:cNvPr>
          <p:cNvSpPr/>
          <p:nvPr/>
        </p:nvSpPr>
        <p:spPr>
          <a:xfrm>
            <a:off x="2802739" y="4455778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575AC-BA89-1044-95A9-2E234CC04131}"/>
              </a:ext>
            </a:extLst>
          </p:cNvPr>
          <p:cNvSpPr txBox="1"/>
          <p:nvPr/>
        </p:nvSpPr>
        <p:spPr>
          <a:xfrm>
            <a:off x="260889" y="1386002"/>
            <a:ext cx="2809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>
                <a:solidFill>
                  <a:schemeClr val="tx2">
                    <a:lumMod val="75000"/>
                  </a:schemeClr>
                </a:solidFill>
              </a:rPr>
              <a:t>Visualize track properties</a:t>
            </a:r>
            <a:endParaRPr lang="en-US" sz="20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83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B74A-3182-472E-9B9F-DE7803F7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10BC-763E-47E7-A482-A621234C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21" y="1762506"/>
            <a:ext cx="3844148" cy="3678382"/>
          </a:xfrm>
        </p:spPr>
        <p:txBody>
          <a:bodyPr/>
          <a:lstStyle/>
          <a:p>
            <a:r>
              <a:rPr lang="en-GB" sz="1800" dirty="0"/>
              <a:t>Add filters on tracks</a:t>
            </a:r>
          </a:p>
          <a:p>
            <a:pPr marL="762000" lvl="1" indent="-342900">
              <a:buFont typeface="+mj-lt"/>
              <a:buAutoNum type="arabicPeriod"/>
            </a:pPr>
            <a:r>
              <a:rPr lang="en-GB" dirty="0"/>
              <a:t>Using the + and – buttons</a:t>
            </a:r>
          </a:p>
          <a:p>
            <a:pPr marL="762000" lvl="1" indent="-342900">
              <a:buFont typeface="+mj-lt"/>
              <a:buAutoNum type="arabicPeriod"/>
            </a:pPr>
            <a:r>
              <a:rPr lang="en-GB" dirty="0"/>
              <a:t>Selector what to filter for</a:t>
            </a:r>
          </a:p>
          <a:p>
            <a:pPr marL="762000" lvl="1" indent="-342900">
              <a:buFont typeface="+mj-lt"/>
              <a:buAutoNum type="arabicPeriod"/>
            </a:pPr>
            <a:r>
              <a:rPr lang="en-GB" dirty="0"/>
              <a:t>Above/below choice</a:t>
            </a:r>
          </a:p>
          <a:p>
            <a:pPr marL="419100" indent="-342900"/>
            <a:endParaRPr lang="en-GB" sz="1800" dirty="0"/>
          </a:p>
          <a:p>
            <a:pPr marL="419100" indent="-342900"/>
            <a:r>
              <a:rPr lang="en-GB" sz="1800" dirty="0"/>
              <a:t>Inspect resulting tracks – why are there so little?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3C8E0-C2C1-4F79-9803-8E8E74A2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" r="1422" b="678"/>
          <a:stretch/>
        </p:blipFill>
        <p:spPr>
          <a:xfrm>
            <a:off x="4906606" y="2206356"/>
            <a:ext cx="1863605" cy="31085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3E0A0-1CFA-44E4-BED5-8E7FE5DA1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334" y="2206356"/>
            <a:ext cx="1528320" cy="31085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C4070A3-C013-456B-A6E8-2E1E528AB97B}"/>
              </a:ext>
            </a:extLst>
          </p:cNvPr>
          <p:cNvSpPr/>
          <p:nvPr/>
        </p:nvSpPr>
        <p:spPr>
          <a:xfrm>
            <a:off x="4572000" y="4675456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014679-005C-46F7-9676-6DE81FBB8994}"/>
              </a:ext>
            </a:extLst>
          </p:cNvPr>
          <p:cNvSpPr/>
          <p:nvPr/>
        </p:nvSpPr>
        <p:spPr>
          <a:xfrm>
            <a:off x="4596277" y="2586700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B52278-AAED-430F-B123-182DA98A3A2E}"/>
              </a:ext>
            </a:extLst>
          </p:cNvPr>
          <p:cNvSpPr/>
          <p:nvPr/>
        </p:nvSpPr>
        <p:spPr>
          <a:xfrm>
            <a:off x="4593647" y="3258313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6B4E6-72B3-5E4C-BBC9-6124A4A4D2F9}"/>
              </a:ext>
            </a:extLst>
          </p:cNvPr>
          <p:cNvSpPr txBox="1"/>
          <p:nvPr/>
        </p:nvSpPr>
        <p:spPr>
          <a:xfrm>
            <a:off x="222161" y="1147853"/>
            <a:ext cx="1714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chemeClr val="tx2">
                    <a:lumMod val="75000"/>
                  </a:schemeClr>
                </a:solidFill>
              </a:rPr>
              <a:t>Filtering tracks</a:t>
            </a:r>
          </a:p>
        </p:txBody>
      </p:sp>
    </p:spTree>
    <p:extLst>
      <p:ext uri="{BB962C8B-B14F-4D97-AF65-F5344CB8AC3E}">
        <p14:creationId xmlns:p14="http://schemas.microsoft.com/office/powerpoint/2010/main" val="1661840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B74A-3182-472E-9B9F-DE7803F7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Step-by-step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10BC-763E-47E7-A482-A621234C9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56" y="1627100"/>
            <a:ext cx="8293190" cy="401782"/>
          </a:xfrm>
        </p:spPr>
        <p:txBody>
          <a:bodyPr/>
          <a:lstStyle/>
          <a:p>
            <a:r>
              <a:rPr lang="en-GB" sz="1600" dirty="0"/>
              <a:t>Use the </a:t>
            </a:r>
            <a:r>
              <a:rPr lang="en-GB" sz="1600" dirty="0" err="1"/>
              <a:t>TrackScheme</a:t>
            </a:r>
            <a:r>
              <a:rPr lang="en-GB" sz="1600" dirty="0"/>
              <a:t> (1) to visualize lineages. Are they reasonable?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19A19-67F8-45E2-8EA5-93AD830A2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692" y="2166708"/>
            <a:ext cx="1292517" cy="26289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E569C-3719-47A7-A72A-4B3D79F14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 t="820" r="877" b="776"/>
          <a:stretch/>
        </p:blipFill>
        <p:spPr>
          <a:xfrm>
            <a:off x="1048351" y="2188239"/>
            <a:ext cx="1554345" cy="25870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4E89E-0310-4876-B408-9306FE386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" t="776" r="116"/>
          <a:stretch/>
        </p:blipFill>
        <p:spPr>
          <a:xfrm>
            <a:off x="2710665" y="2178705"/>
            <a:ext cx="3468988" cy="26085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56FB91-34AE-49FE-921A-0262D5487DFE}"/>
              </a:ext>
            </a:extLst>
          </p:cNvPr>
          <p:cNvSpPr/>
          <p:nvPr/>
        </p:nvSpPr>
        <p:spPr>
          <a:xfrm>
            <a:off x="952311" y="4370724"/>
            <a:ext cx="286053" cy="26671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de-DE" sz="1013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D73CE-8DAF-3948-BF6B-4A5B8AB7DC82}"/>
              </a:ext>
            </a:extLst>
          </p:cNvPr>
          <p:cNvSpPr txBox="1"/>
          <p:nvPr/>
        </p:nvSpPr>
        <p:spPr>
          <a:xfrm>
            <a:off x="222161" y="1147853"/>
            <a:ext cx="15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solidFill>
                  <a:schemeClr val="tx2">
                    <a:lumMod val="75000"/>
                  </a:schemeClr>
                </a:solidFill>
              </a:rPr>
              <a:t>Trackscheme</a:t>
            </a:r>
            <a:endParaRPr lang="en-US" sz="20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37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4E9E-F367-2F48-982F-B57A31E8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TrackMate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7941B-2F7D-D045-B505-6DEF62D3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909987"/>
            <a:ext cx="4304030" cy="47463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9255CA-49E9-4347-8C3A-8D3297632F9A}"/>
              </a:ext>
            </a:extLst>
          </p:cNvPr>
          <p:cNvCxnSpPr>
            <a:cxnSpLocks/>
          </p:cNvCxnSpPr>
          <p:nvPr/>
        </p:nvCxnSpPr>
        <p:spPr>
          <a:xfrm>
            <a:off x="4163695" y="4026089"/>
            <a:ext cx="816610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5099395-B981-2141-87F9-F312605F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40" y="2261418"/>
            <a:ext cx="3394709" cy="3864747"/>
          </a:xfrm>
          <a:prstGeom prst="rect">
            <a:avLst/>
          </a:prstGeom>
        </p:spPr>
      </p:pic>
      <p:pic>
        <p:nvPicPr>
          <p:cNvPr id="9" name="Picture 2" descr="ile:TrackMate-Logo85x50-color-300p.png">
            <a:extLst>
              <a:ext uri="{FF2B5EF4-FFF2-40B4-BE49-F238E27FC236}">
                <a16:creationId xmlns:a16="http://schemas.microsoft.com/office/drawing/2014/main" id="{E0E3FE51-0CA4-7545-B189-F4EE27A02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65" y="1119991"/>
            <a:ext cx="1824499" cy="107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35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B7848-D773-6844-820C-97D7B40C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80138"/>
            <a:ext cx="8229600" cy="34460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More tools/ plugins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A67CD-B8C9-5D41-9919-40BF77B1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90" y="3391919"/>
            <a:ext cx="2696619" cy="20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99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21E6-99A9-FC4F-8C77-9DC3FD30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tools for Tracking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E302F1-C2C8-FB4A-AE60-4A8CB8801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9323" y="4663008"/>
            <a:ext cx="792894" cy="79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2C86FB-D231-CE4B-B35C-3935AC2427A4}"/>
              </a:ext>
            </a:extLst>
          </p:cNvPr>
          <p:cNvSpPr txBox="1"/>
          <p:nvPr/>
        </p:nvSpPr>
        <p:spPr>
          <a:xfrm>
            <a:off x="6447495" y="5482318"/>
            <a:ext cx="234429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MaMut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Jean-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Vyes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Tinevez</a:t>
            </a:r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FIJI plugin for annotation of big-data</a:t>
            </a:r>
          </a:p>
        </p:txBody>
      </p:sp>
      <p:pic>
        <p:nvPicPr>
          <p:cNvPr id="6" name="Picture 2" descr="Image result for fiji logo">
            <a:extLst>
              <a:ext uri="{FF2B5EF4-FFF2-40B4-BE49-F238E27FC236}">
                <a16:creationId xmlns:a16="http://schemas.microsoft.com/office/drawing/2014/main" id="{74237376-769C-DC40-A585-1F1D1483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8" y="4758387"/>
            <a:ext cx="523570" cy="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D7B14-56D1-DF42-8101-1BA5DD60A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876" y="4528524"/>
            <a:ext cx="2696619" cy="2022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BEFBCA-A517-864E-83BB-8D25B8DD0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857" y="932659"/>
            <a:ext cx="3527827" cy="1681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4E22F-9879-D24F-A28C-89F5B634A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872" y="932659"/>
            <a:ext cx="820172" cy="820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F8C3F7-B104-634A-8063-DE185561C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5042" y="1830051"/>
            <a:ext cx="2714032" cy="1302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66C067-2479-AB4C-B970-95DAB8A51653}"/>
              </a:ext>
            </a:extLst>
          </p:cNvPr>
          <p:cNvSpPr txBox="1"/>
          <p:nvPr/>
        </p:nvSpPr>
        <p:spPr>
          <a:xfrm>
            <a:off x="5615042" y="3105825"/>
            <a:ext cx="29375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Mastodon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Tobias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Pietzch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(CSBD), Jean-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Vyes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Tinevez</a:t>
            </a:r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Tracking in big-data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In-beta</a:t>
            </a:r>
          </a:p>
        </p:txBody>
      </p:sp>
      <p:pic>
        <p:nvPicPr>
          <p:cNvPr id="12" name="Picture 2" descr="Image result for fiji logo">
            <a:extLst>
              <a:ext uri="{FF2B5EF4-FFF2-40B4-BE49-F238E27FC236}">
                <a16:creationId xmlns:a16="http://schemas.microsoft.com/office/drawing/2014/main" id="{F33AB252-AF92-764C-844D-ED1C6990E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87" y="1711072"/>
            <a:ext cx="523570" cy="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F0D89-C95D-C742-914D-C63E31B3F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337" y="1238861"/>
            <a:ext cx="2826047" cy="3277429"/>
          </a:xfrm>
          <a:prstGeom prst="rect">
            <a:avLst/>
          </a:prstGeom>
        </p:spPr>
      </p:pic>
      <p:pic>
        <p:nvPicPr>
          <p:cNvPr id="14" name="Picture 2" descr="Image result for fiji logo">
            <a:extLst>
              <a:ext uri="{FF2B5EF4-FFF2-40B4-BE49-F238E27FC236}">
                <a16:creationId xmlns:a16="http://schemas.microsoft.com/office/drawing/2014/main" id="{1064865A-F581-BF4C-A318-14E35784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9" y="4709101"/>
            <a:ext cx="523570" cy="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459C2D-7FD0-0D4C-B909-71C87D7A9D86}"/>
              </a:ext>
            </a:extLst>
          </p:cNvPr>
          <p:cNvSpPr txBox="1"/>
          <p:nvPr/>
        </p:nvSpPr>
        <p:spPr>
          <a:xfrm>
            <a:off x="1073569" y="4546725"/>
            <a:ext cx="234429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ParticleTracker</a:t>
            </a:r>
            <a:r>
              <a:rPr lang="en-US" sz="1600" b="1" dirty="0"/>
              <a:t> (MOSAIC SUITE)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MOSAIC Group, CSBD</a:t>
            </a:r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FIJI plugin for tracking 2D/ 3D points</a:t>
            </a:r>
          </a:p>
        </p:txBody>
      </p:sp>
    </p:spTree>
    <p:extLst>
      <p:ext uri="{BB962C8B-B14F-4D97-AF65-F5344CB8AC3E}">
        <p14:creationId xmlns:p14="http://schemas.microsoft.com/office/powerpoint/2010/main" val="642600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455B-E836-2F49-97E8-AB247892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Add-on: Temporal color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0C86E-AE83-7E44-976D-D5F52B8E1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Fiji tool to color code objects with selected LUT over time</a:t>
            </a:r>
          </a:p>
          <a:p>
            <a:r>
              <a:rPr lang="en-US" dirty="0"/>
              <a:t>Great for visualization purposes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9C69D-516B-DD4F-A119-ED959C684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9" y="2933205"/>
            <a:ext cx="2233202" cy="2233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E5026-6914-254F-A115-4A0D1C80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0" t="10869" r="14873" b="21630"/>
          <a:stretch/>
        </p:blipFill>
        <p:spPr>
          <a:xfrm>
            <a:off x="3620062" y="3472251"/>
            <a:ext cx="1903876" cy="1694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0C367-33D8-7C41-A1B0-E8FC1D1C5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01" t="9380" r="15115" b="18359"/>
          <a:stretch/>
        </p:blipFill>
        <p:spPr>
          <a:xfrm>
            <a:off x="6194640" y="2806458"/>
            <a:ext cx="2046835" cy="2233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28C11-4971-8546-97FB-12AA3B0438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12" t="18732" r="14912" b="36466"/>
          <a:stretch/>
        </p:blipFill>
        <p:spPr>
          <a:xfrm>
            <a:off x="7311241" y="4729978"/>
            <a:ext cx="1689350" cy="5783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137CFE-4878-F14D-AF2F-7E093ACF177A}"/>
              </a:ext>
            </a:extLst>
          </p:cNvPr>
          <p:cNvCxnSpPr/>
          <p:nvPr/>
        </p:nvCxnSpPr>
        <p:spPr>
          <a:xfrm>
            <a:off x="3116659" y="4319329"/>
            <a:ext cx="3153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56870B-B904-9940-9FF6-08930319D32A}"/>
              </a:ext>
            </a:extLst>
          </p:cNvPr>
          <p:cNvCxnSpPr/>
          <p:nvPr/>
        </p:nvCxnSpPr>
        <p:spPr>
          <a:xfrm>
            <a:off x="5620373" y="4314061"/>
            <a:ext cx="3153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E4DC17-65A6-6840-8771-332969D1767B}"/>
              </a:ext>
            </a:extLst>
          </p:cNvPr>
          <p:cNvSpPr txBox="1"/>
          <p:nvPr/>
        </p:nvSpPr>
        <p:spPr>
          <a:xfrm>
            <a:off x="791450" y="5627159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</a:rPr>
              <a:t>Input: 2D/ 3D time-series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EB4BA-0E1B-0E46-853E-0B2B20185DE4}"/>
              </a:ext>
            </a:extLst>
          </p:cNvPr>
          <p:cNvSpPr txBox="1"/>
          <p:nvPr/>
        </p:nvSpPr>
        <p:spPr>
          <a:xfrm>
            <a:off x="6524936" y="5627159"/>
            <a:ext cx="1572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</a:rPr>
              <a:t>Output:</a:t>
            </a:r>
          </a:p>
          <a:p>
            <a:r>
              <a:rPr lang="en-US" sz="1400" dirty="0">
                <a:solidFill>
                  <a:srgbClr val="17375E"/>
                </a:solidFill>
              </a:rPr>
              <a:t>1. RGB color-coded</a:t>
            </a:r>
          </a:p>
          <a:p>
            <a:r>
              <a:rPr lang="en-US" sz="1400" dirty="0">
                <a:solidFill>
                  <a:srgbClr val="17375E"/>
                </a:solidFill>
              </a:rPr>
              <a:t>2. Color scale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927388-83B1-4549-AE8F-371931276F5F}"/>
              </a:ext>
            </a:extLst>
          </p:cNvPr>
          <p:cNvSpPr txBox="1"/>
          <p:nvPr/>
        </p:nvSpPr>
        <p:spPr>
          <a:xfrm>
            <a:off x="2955705" y="5631862"/>
            <a:ext cx="337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17375E"/>
                </a:solidFill>
              </a:rPr>
              <a:t>Image &gt; Hyperstacks &gt; Temporal Color-Code</a:t>
            </a:r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816CA-FC69-3A44-A327-93671A949E3C}"/>
              </a:ext>
            </a:extLst>
          </p:cNvPr>
          <p:cNvSpPr txBox="1"/>
          <p:nvPr/>
        </p:nvSpPr>
        <p:spPr>
          <a:xfrm>
            <a:off x="406609" y="6495498"/>
            <a:ext cx="25490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imagej.net</a:t>
            </a:r>
            <a:r>
              <a:rPr lang="en-US" sz="1100" dirty="0"/>
              <a:t>/Temporal-</a:t>
            </a:r>
            <a:r>
              <a:rPr lang="en-US" sz="1100" dirty="0" err="1"/>
              <a:t>Color_Code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149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1699-F10A-8940-BD9C-D3D786CD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Add-on: Bleaching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198C-8E66-E642-A030-45D4F726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Photo-bleaching: fluorescence decay from the samples with time </a:t>
            </a:r>
          </a:p>
          <a:p>
            <a:pPr lvl="1"/>
            <a:r>
              <a:rPr lang="en-US" dirty="0"/>
              <a:t>Common issue with time-lapse data </a:t>
            </a:r>
          </a:p>
          <a:p>
            <a:pPr lvl="1"/>
            <a:r>
              <a:rPr lang="en-US" dirty="0"/>
              <a:t>Resulting intensity measurements might not represent true values</a:t>
            </a:r>
          </a:p>
          <a:p>
            <a:endParaRPr lang="en-US" dirty="0"/>
          </a:p>
          <a:p>
            <a:r>
              <a:rPr lang="en-US" dirty="0"/>
              <a:t>In FIJI, </a:t>
            </a:r>
            <a:r>
              <a:rPr lang="en-US" i="1" dirty="0"/>
              <a:t>Image &gt; Adjust &gt; Bleach Correction</a:t>
            </a:r>
            <a:r>
              <a:rPr lang="en-US" dirty="0"/>
              <a:t> offers solutions for bleach correction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details on the methods: </a:t>
            </a:r>
            <a:r>
              <a:rPr lang="en-US" dirty="0">
                <a:hlinkClick r:id="rId2"/>
              </a:rPr>
              <a:t>https://f1000research.com/articles/9-1494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E9213-E3CD-8B4D-B701-32A5B6A5C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9" t="16168" r="12556" b="31752"/>
          <a:stretch/>
        </p:blipFill>
        <p:spPr>
          <a:xfrm>
            <a:off x="2266230" y="3868387"/>
            <a:ext cx="2642870" cy="976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F36A0-B09E-4E42-9937-104D9DEF2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396" y="4167004"/>
            <a:ext cx="2172512" cy="1047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BF375-E846-6F43-B3A1-F6F51EC41831}"/>
              </a:ext>
            </a:extLst>
          </p:cNvPr>
          <p:cNvSpPr txBox="1"/>
          <p:nvPr/>
        </p:nvSpPr>
        <p:spPr>
          <a:xfrm>
            <a:off x="457200" y="6505071"/>
            <a:ext cx="23439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imagej.net</a:t>
            </a:r>
            <a:r>
              <a:rPr lang="en-US" sz="1100" dirty="0"/>
              <a:t>/</a:t>
            </a:r>
            <a:r>
              <a:rPr lang="en-US" sz="1100" dirty="0" err="1"/>
              <a:t>Bleach_Correction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2189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598-D784-984E-B3E7-F25B692D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Image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D20F-8579-8542-9C57-20A2F4B0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have up to 5 dimensions.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2D					                                3D (z-stack)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+ time				                                + channels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dataset can additionally consist of multiple tiles or views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0D1A4-9891-1B4D-8D5D-BE916CEDD247}"/>
              </a:ext>
            </a:extLst>
          </p:cNvPr>
          <p:cNvSpPr/>
          <p:nvPr/>
        </p:nvSpPr>
        <p:spPr>
          <a:xfrm>
            <a:off x="1670025" y="2010680"/>
            <a:ext cx="925830" cy="877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82A3C19-AD56-C046-B8C1-521CEE54F0B3}"/>
              </a:ext>
            </a:extLst>
          </p:cNvPr>
          <p:cNvSpPr/>
          <p:nvPr/>
        </p:nvSpPr>
        <p:spPr>
          <a:xfrm>
            <a:off x="6471037" y="1977416"/>
            <a:ext cx="971550" cy="944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E234B2-4B97-5941-A8A6-87AD723CAFCA}"/>
              </a:ext>
            </a:extLst>
          </p:cNvPr>
          <p:cNvGrpSpPr/>
          <p:nvPr/>
        </p:nvGrpSpPr>
        <p:grpSpPr>
          <a:xfrm>
            <a:off x="1839029" y="3643231"/>
            <a:ext cx="1923618" cy="526156"/>
            <a:chOff x="1779702" y="3335166"/>
            <a:chExt cx="3209578" cy="8778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5D9130-5F34-454F-A474-858F6E462B23}"/>
                </a:ext>
              </a:extLst>
            </p:cNvPr>
            <p:cNvGrpSpPr/>
            <p:nvPr/>
          </p:nvGrpSpPr>
          <p:grpSpPr>
            <a:xfrm>
              <a:off x="1779702" y="3335166"/>
              <a:ext cx="3209578" cy="877897"/>
              <a:chOff x="1882572" y="3181110"/>
              <a:chExt cx="3209578" cy="8778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AF0E7C-4F12-1A40-B3E1-8C32D74EF966}"/>
                  </a:ext>
                </a:extLst>
              </p:cNvPr>
              <p:cNvSpPr/>
              <p:nvPr/>
            </p:nvSpPr>
            <p:spPr>
              <a:xfrm>
                <a:off x="1882572" y="3181112"/>
                <a:ext cx="925830" cy="8778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A758FC-BB78-9241-A128-2705E49141EE}"/>
                  </a:ext>
                </a:extLst>
              </p:cNvPr>
              <p:cNvSpPr/>
              <p:nvPr/>
            </p:nvSpPr>
            <p:spPr>
              <a:xfrm>
                <a:off x="3024446" y="3181111"/>
                <a:ext cx="925830" cy="87789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20CCA4-F5AE-A34A-8C71-D31ADD7A3EE8}"/>
                  </a:ext>
                </a:extLst>
              </p:cNvPr>
              <p:cNvSpPr/>
              <p:nvPr/>
            </p:nvSpPr>
            <p:spPr>
              <a:xfrm>
                <a:off x="4166320" y="3181110"/>
                <a:ext cx="925830" cy="8778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9D800E-920E-C34B-A5A9-3C1BD3B859D5}"/>
                  </a:ext>
                </a:extLst>
              </p:cNvPr>
              <p:cNvCxnSpPr/>
              <p:nvPr/>
            </p:nvCxnSpPr>
            <p:spPr>
              <a:xfrm>
                <a:off x="2808402" y="3620057"/>
                <a:ext cx="21604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210A7F-84D5-7E4B-8D76-AEEBB5FB41C0}"/>
                </a:ext>
              </a:extLst>
            </p:cNvPr>
            <p:cNvCxnSpPr/>
            <p:nvPr/>
          </p:nvCxnSpPr>
          <p:spPr>
            <a:xfrm>
              <a:off x="3847406" y="3759430"/>
              <a:ext cx="21604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426CC2-F5DA-BE44-ADAF-70FC607B3D3B}"/>
              </a:ext>
            </a:extLst>
          </p:cNvPr>
          <p:cNvGrpSpPr/>
          <p:nvPr/>
        </p:nvGrpSpPr>
        <p:grpSpPr>
          <a:xfrm>
            <a:off x="6513210" y="3546075"/>
            <a:ext cx="1306398" cy="720465"/>
            <a:chOff x="6469380" y="3302790"/>
            <a:chExt cx="1306398" cy="7204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4900F0-E7B5-0449-9AB3-F50EC400DF4E}"/>
                </a:ext>
              </a:extLst>
            </p:cNvPr>
            <p:cNvSpPr/>
            <p:nvPr/>
          </p:nvSpPr>
          <p:spPr>
            <a:xfrm>
              <a:off x="6469380" y="3302790"/>
              <a:ext cx="554884" cy="526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C3094C-F913-6647-9505-D7CF475EA913}"/>
                </a:ext>
              </a:extLst>
            </p:cNvPr>
            <p:cNvSpPr/>
            <p:nvPr/>
          </p:nvSpPr>
          <p:spPr>
            <a:xfrm>
              <a:off x="6746822" y="3406034"/>
              <a:ext cx="554884" cy="526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BD3109-F46C-4D4E-A5DB-6F767EC5867A}"/>
                </a:ext>
              </a:extLst>
            </p:cNvPr>
            <p:cNvSpPr/>
            <p:nvPr/>
          </p:nvSpPr>
          <p:spPr>
            <a:xfrm>
              <a:off x="7220894" y="3497100"/>
              <a:ext cx="554884" cy="52615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83DE55-9D54-594F-A4B2-9DE7274ACDFA}"/>
              </a:ext>
            </a:extLst>
          </p:cNvPr>
          <p:cNvGrpSpPr/>
          <p:nvPr/>
        </p:nvGrpSpPr>
        <p:grpSpPr>
          <a:xfrm>
            <a:off x="1448573" y="5234498"/>
            <a:ext cx="1110145" cy="1052313"/>
            <a:chOff x="1448573" y="5172854"/>
            <a:chExt cx="1110145" cy="105231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153DE4-BAD9-C34D-84E5-74C549CDE6EF}"/>
                </a:ext>
              </a:extLst>
            </p:cNvPr>
            <p:cNvGrpSpPr/>
            <p:nvPr/>
          </p:nvGrpSpPr>
          <p:grpSpPr>
            <a:xfrm>
              <a:off x="1448573" y="5172854"/>
              <a:ext cx="554886" cy="263079"/>
              <a:chOff x="1448573" y="5172854"/>
              <a:chExt cx="554886" cy="26307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B365AC-9E7A-B64D-92B1-E6C3488EAEE4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D7DFE40-212D-4448-888B-8A6DCD496AE7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C29F3D-45BF-7844-9DCF-13A821B0B273}"/>
                </a:ext>
              </a:extLst>
            </p:cNvPr>
            <p:cNvGrpSpPr/>
            <p:nvPr/>
          </p:nvGrpSpPr>
          <p:grpSpPr>
            <a:xfrm>
              <a:off x="1448573" y="5435932"/>
              <a:ext cx="554886" cy="263079"/>
              <a:chOff x="1448573" y="5172854"/>
              <a:chExt cx="554886" cy="26307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031E11-F964-C044-B379-C5D94B0BF89B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E464B1-608F-0A4A-AD56-89623E6EE817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04000C1-7EED-F04C-A83E-1C42DDB0E147}"/>
                </a:ext>
              </a:extLst>
            </p:cNvPr>
            <p:cNvGrpSpPr/>
            <p:nvPr/>
          </p:nvGrpSpPr>
          <p:grpSpPr>
            <a:xfrm>
              <a:off x="2003832" y="5172854"/>
              <a:ext cx="554886" cy="263079"/>
              <a:chOff x="1448573" y="5172854"/>
              <a:chExt cx="554886" cy="26307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04088E-B8F2-5C48-A36A-02CD3E0284C5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14537E-30D5-6B49-9BFE-E484EED90F73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98BB38-9A3A-9F48-9219-204CB2A25781}"/>
                </a:ext>
              </a:extLst>
            </p:cNvPr>
            <p:cNvGrpSpPr/>
            <p:nvPr/>
          </p:nvGrpSpPr>
          <p:grpSpPr>
            <a:xfrm>
              <a:off x="2003832" y="5435932"/>
              <a:ext cx="554886" cy="263079"/>
              <a:chOff x="1448573" y="5172854"/>
              <a:chExt cx="554886" cy="2630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9D1BEC7-4547-3043-8C9A-448BF943623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D068E69-4FD4-EA44-8AA9-F22F11525305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8F8E7D-012F-2343-8034-E61FEEB9E79B}"/>
                </a:ext>
              </a:extLst>
            </p:cNvPr>
            <p:cNvGrpSpPr/>
            <p:nvPr/>
          </p:nvGrpSpPr>
          <p:grpSpPr>
            <a:xfrm>
              <a:off x="1448573" y="5699010"/>
              <a:ext cx="554886" cy="263079"/>
              <a:chOff x="1448573" y="5172854"/>
              <a:chExt cx="554886" cy="2630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BD8A1F-A33A-204B-9133-54EDA03A853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4EA23F8-2875-B64D-AA5B-D86AB64FC223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4ECBA52-4480-8142-A715-44509EB9F770}"/>
                </a:ext>
              </a:extLst>
            </p:cNvPr>
            <p:cNvGrpSpPr/>
            <p:nvPr/>
          </p:nvGrpSpPr>
          <p:grpSpPr>
            <a:xfrm>
              <a:off x="1448573" y="5962088"/>
              <a:ext cx="554886" cy="263079"/>
              <a:chOff x="1448573" y="5172854"/>
              <a:chExt cx="554886" cy="26307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5AEA756-89BE-9449-B18A-048C9418B07C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6F3EDA5-87DC-6749-8252-CCDA609493A2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2110863-CF4D-8D49-A171-D33B48F84E67}"/>
                </a:ext>
              </a:extLst>
            </p:cNvPr>
            <p:cNvGrpSpPr/>
            <p:nvPr/>
          </p:nvGrpSpPr>
          <p:grpSpPr>
            <a:xfrm>
              <a:off x="2003459" y="5699009"/>
              <a:ext cx="554886" cy="263079"/>
              <a:chOff x="1448573" y="5172854"/>
              <a:chExt cx="554886" cy="26307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7070EB0-82A3-C245-92AE-9E2D6451AE7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FC4FAA1-CAB1-4641-A212-02B601F804AC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88D4379-5D8C-DE49-B625-4BEBDC06B1B8}"/>
                </a:ext>
              </a:extLst>
            </p:cNvPr>
            <p:cNvGrpSpPr/>
            <p:nvPr/>
          </p:nvGrpSpPr>
          <p:grpSpPr>
            <a:xfrm>
              <a:off x="2003459" y="5962087"/>
              <a:ext cx="554886" cy="263079"/>
              <a:chOff x="1448573" y="5172854"/>
              <a:chExt cx="554886" cy="26307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107087-A048-844D-8B03-309ACAF15D82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8957E5-213E-3842-88AD-ABC1704D9F59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5EB2A5F-6BA8-FE46-9CBE-BE5DB9A95425}"/>
              </a:ext>
            </a:extLst>
          </p:cNvPr>
          <p:cNvSpPr/>
          <p:nvPr/>
        </p:nvSpPr>
        <p:spPr>
          <a:xfrm>
            <a:off x="668878" y="3336274"/>
            <a:ext cx="3615446" cy="122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38178F-01D8-1145-9B79-804CA189F459}"/>
              </a:ext>
            </a:extLst>
          </p:cNvPr>
          <p:cNvSpPr/>
          <p:nvPr/>
        </p:nvSpPr>
        <p:spPr>
          <a:xfrm>
            <a:off x="668878" y="5125507"/>
            <a:ext cx="3615446" cy="132559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7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BFBE-17EC-1543-B21A-3CED1147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FFA0E4-4E42-904B-AECC-E32DB7851CFA}"/>
              </a:ext>
            </a:extLst>
          </p:cNvPr>
          <p:cNvGrpSpPr/>
          <p:nvPr/>
        </p:nvGrpSpPr>
        <p:grpSpPr>
          <a:xfrm>
            <a:off x="861617" y="2515917"/>
            <a:ext cx="3373200" cy="2516400"/>
            <a:chOff x="4664402" y="1454682"/>
            <a:chExt cx="3140015" cy="241766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D5FA4FE-F453-EE48-8EEA-12D2502E3A81}"/>
                </a:ext>
              </a:extLst>
            </p:cNvPr>
            <p:cNvSpPr/>
            <p:nvPr/>
          </p:nvSpPr>
          <p:spPr>
            <a:xfrm>
              <a:off x="4664402" y="1454682"/>
              <a:ext cx="314001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1DBA3E-C200-1F4A-B37E-633E472C325A}"/>
                </a:ext>
              </a:extLst>
            </p:cNvPr>
            <p:cNvSpPr txBox="1"/>
            <p:nvPr/>
          </p:nvSpPr>
          <p:spPr>
            <a:xfrm>
              <a:off x="5009460" y="1557393"/>
              <a:ext cx="2449901" cy="443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Registration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4620F7-2FD6-C442-AD9E-578E7224375A}"/>
              </a:ext>
            </a:extLst>
          </p:cNvPr>
          <p:cNvGrpSpPr/>
          <p:nvPr/>
        </p:nvGrpSpPr>
        <p:grpSpPr>
          <a:xfrm>
            <a:off x="4639234" y="2515917"/>
            <a:ext cx="3373200" cy="2516400"/>
            <a:chOff x="4664402" y="1454682"/>
            <a:chExt cx="3140015" cy="241766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E7B09CD-A742-A242-BC33-DDDE97595994}"/>
                </a:ext>
              </a:extLst>
            </p:cNvPr>
            <p:cNvSpPr/>
            <p:nvPr/>
          </p:nvSpPr>
          <p:spPr>
            <a:xfrm>
              <a:off x="4664402" y="1454682"/>
              <a:ext cx="314001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556E59-C4EA-094B-8B7E-9C4C020D2D5C}"/>
                </a:ext>
              </a:extLst>
            </p:cNvPr>
            <p:cNvSpPr txBox="1"/>
            <p:nvPr/>
          </p:nvSpPr>
          <p:spPr>
            <a:xfrm>
              <a:off x="5009460" y="1557393"/>
              <a:ext cx="2449901" cy="443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Tracking 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A214298E-C3B0-574D-84DA-ABB82A82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81" y="3067838"/>
            <a:ext cx="1524119" cy="15399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77BAAC-E4A3-6044-901E-A9D142592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08" y="3662057"/>
            <a:ext cx="1634014" cy="1294538"/>
          </a:xfrm>
          <a:prstGeom prst="rect">
            <a:avLst/>
          </a:prstGeom>
        </p:spPr>
      </p:pic>
      <p:pic>
        <p:nvPicPr>
          <p:cNvPr id="40" name="Picture 2" descr="ile:TrackMate-Logo85x50-color-300p.png">
            <a:extLst>
              <a:ext uri="{FF2B5EF4-FFF2-40B4-BE49-F238E27FC236}">
                <a16:creationId xmlns:a16="http://schemas.microsoft.com/office/drawing/2014/main" id="{F90BE6C6-65CE-F94F-8113-B5D49704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36" y="3016253"/>
            <a:ext cx="1204169" cy="7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EA54F48-7262-DA4A-83C6-A1DF977BAEE8}"/>
              </a:ext>
            </a:extLst>
          </p:cNvPr>
          <p:cNvGrpSpPr/>
          <p:nvPr/>
        </p:nvGrpSpPr>
        <p:grpSpPr>
          <a:xfrm>
            <a:off x="1316629" y="3177030"/>
            <a:ext cx="2463175" cy="1539956"/>
            <a:chOff x="863589" y="6539697"/>
            <a:chExt cx="6696744" cy="43226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2265D6-284D-7B46-BA5D-44CCEE1AC733}"/>
                </a:ext>
              </a:extLst>
            </p:cNvPr>
            <p:cNvSpPr/>
            <p:nvPr/>
          </p:nvSpPr>
          <p:spPr>
            <a:xfrm>
              <a:off x="863589" y="6539697"/>
              <a:ext cx="6696744" cy="4322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CACC38-688E-3447-B308-CC3564F33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7096" y="7452766"/>
              <a:ext cx="2387104" cy="238710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DB70F06-F972-394A-A59A-978AB5FAA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1962" y="7058491"/>
              <a:ext cx="2376264" cy="2376264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144A10-4DD4-B647-9A05-1CD34C822C07}"/>
                </a:ext>
              </a:extLst>
            </p:cNvPr>
            <p:cNvCxnSpPr/>
            <p:nvPr/>
          </p:nvCxnSpPr>
          <p:spPr>
            <a:xfrm>
              <a:off x="2483768" y="10125746"/>
              <a:ext cx="38164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72A991C-8619-0A48-84F1-8076DD84F4C8}"/>
                </a:ext>
              </a:extLst>
            </p:cNvPr>
            <p:cNvCxnSpPr/>
            <p:nvPr/>
          </p:nvCxnSpPr>
          <p:spPr>
            <a:xfrm flipV="1">
              <a:off x="2483768" y="7245424"/>
              <a:ext cx="0" cy="2880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05A72E-A30A-2941-8C32-673699F6B00D}"/>
                </a:ext>
              </a:extLst>
            </p:cNvPr>
            <p:cNvSpPr txBox="1"/>
            <p:nvPr/>
          </p:nvSpPr>
          <p:spPr>
            <a:xfrm>
              <a:off x="6372200" y="10269760"/>
              <a:ext cx="321029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13" dirty="0"/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D5970D-9879-5743-AB0E-AC82D7C359C9}"/>
                </a:ext>
              </a:extLst>
            </p:cNvPr>
            <p:cNvSpPr txBox="1"/>
            <p:nvPr/>
          </p:nvSpPr>
          <p:spPr>
            <a:xfrm rot="16200000">
              <a:off x="2073736" y="6798502"/>
              <a:ext cx="325305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13" dirty="0"/>
                <a:t>y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33E1BC5-DC8C-AF4F-846C-B3620F44FC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66" t="14081" r="14164" b="26640"/>
          <a:stretch/>
        </p:blipFill>
        <p:spPr>
          <a:xfrm>
            <a:off x="1235784" y="3953926"/>
            <a:ext cx="1331555" cy="7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46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3928-C295-A943-B3C5-6615FC3B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24944"/>
            <a:ext cx="8229600" cy="4704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Exercises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B5B57F-FCFA-D54C-A729-376F203BDF78}"/>
              </a:ext>
            </a:extLst>
          </p:cNvPr>
          <p:cNvSpPr/>
          <p:nvPr/>
        </p:nvSpPr>
        <p:spPr>
          <a:xfrm>
            <a:off x="2427889" y="4570632"/>
            <a:ext cx="4545724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Indicate in the online </a:t>
            </a:r>
            <a:r>
              <a:rPr lang="en-US" sz="1600" dirty="0" err="1"/>
              <a:t>docx</a:t>
            </a:r>
            <a:r>
              <a:rPr lang="en-US" sz="1600" dirty="0"/>
              <a:t> whether you are finished and if you need a live demo of difficult steps.</a:t>
            </a:r>
          </a:p>
        </p:txBody>
      </p:sp>
    </p:spTree>
    <p:extLst>
      <p:ext uri="{BB962C8B-B14F-4D97-AF65-F5344CB8AC3E}">
        <p14:creationId xmlns:p14="http://schemas.microsoft.com/office/powerpoint/2010/main" val="2006572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3C75-0E62-2F49-9AE0-E20E060B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Track spots using </a:t>
            </a:r>
            <a:r>
              <a:rPr lang="en-US" dirty="0" err="1"/>
              <a:t>TrackMate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BAAB-6501-C449-89F3-70CF1AAC0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78" y="1678201"/>
            <a:ext cx="8194002" cy="2165380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Open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SwimmingAlgae</a:t>
            </a:r>
            <a:r>
              <a:rPr lang="en-US" sz="1400" dirty="0" err="1"/>
              <a:t>.tif</a:t>
            </a:r>
            <a:r>
              <a:rPr lang="en-US" sz="1400" dirty="0"/>
              <a:t> </a:t>
            </a:r>
          </a:p>
          <a:p>
            <a:r>
              <a:rPr lang="en-US" sz="1400" dirty="0"/>
              <a:t>Launch </a:t>
            </a:r>
            <a:r>
              <a:rPr lang="en-US" sz="1400" dirty="0" err="1"/>
              <a:t>TrackMate</a:t>
            </a:r>
            <a:r>
              <a:rPr lang="en-US" sz="1400" dirty="0"/>
              <a:t> </a:t>
            </a:r>
          </a:p>
          <a:p>
            <a:r>
              <a:rPr lang="en-US" sz="1400" dirty="0"/>
              <a:t>Check if the </a:t>
            </a:r>
            <a:r>
              <a:rPr lang="en-US" sz="1400" b="1" dirty="0"/>
              <a:t>calibration</a:t>
            </a:r>
            <a:r>
              <a:rPr lang="en-US" sz="1400" dirty="0"/>
              <a:t> is correct!</a:t>
            </a:r>
          </a:p>
          <a:p>
            <a:endParaRPr lang="en-US" sz="1400" dirty="0"/>
          </a:p>
          <a:p>
            <a:r>
              <a:rPr lang="en-US" sz="1400" dirty="0"/>
              <a:t>Step 1: Blob detection</a:t>
            </a:r>
          </a:p>
          <a:p>
            <a:pPr lvl="1"/>
            <a:r>
              <a:rPr lang="en-US" sz="1400" dirty="0"/>
              <a:t>Use the </a:t>
            </a:r>
            <a:r>
              <a:rPr lang="en-US" sz="1400" b="1" dirty="0"/>
              <a:t>Log detector </a:t>
            </a:r>
            <a:r>
              <a:rPr lang="en-US" sz="1400" dirty="0"/>
              <a:t>to detect spots</a:t>
            </a:r>
          </a:p>
          <a:p>
            <a:pPr lvl="1"/>
            <a:r>
              <a:rPr lang="en-US" sz="1400" dirty="0"/>
              <a:t>Use </a:t>
            </a:r>
            <a:r>
              <a:rPr lang="en-US" sz="1400" b="1" dirty="0"/>
              <a:t>line tool </a:t>
            </a:r>
            <a:r>
              <a:rPr lang="en-US" sz="1400" dirty="0"/>
              <a:t>to measure spot diameter (median filter is useful to remove noise) </a:t>
            </a:r>
          </a:p>
          <a:p>
            <a:pPr lvl="1"/>
            <a:r>
              <a:rPr lang="en-US" sz="1400" dirty="0"/>
              <a:t>Use preview! </a:t>
            </a:r>
          </a:p>
          <a:p>
            <a:pPr lvl="1"/>
            <a:r>
              <a:rPr lang="en-US" sz="1400" dirty="0"/>
              <a:t>Hint: Check results in several frames</a:t>
            </a:r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0B78A-F599-7B47-9E27-9D3E19E4C4FD}"/>
              </a:ext>
            </a:extLst>
          </p:cNvPr>
          <p:cNvSpPr txBox="1"/>
          <p:nvPr/>
        </p:nvSpPr>
        <p:spPr>
          <a:xfrm>
            <a:off x="332778" y="1234440"/>
            <a:ext cx="81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Goal: Tracking spots in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SwimmingAlgae.tif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and visualize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trackscheme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3FA6E4-211F-C446-BCC8-93CDADA1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752" y="1052737"/>
            <a:ext cx="1960536" cy="1584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5A80C-F754-EE44-BE49-DDC70E12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43" y="3640060"/>
            <a:ext cx="2245944" cy="33156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032F3-CB5D-644B-8FC6-C92127323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678" y="3706899"/>
            <a:ext cx="1794575" cy="3078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4F8687-5D9C-4345-9E0E-43EFB0857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563" y="3608676"/>
            <a:ext cx="2440378" cy="1489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B6ADD-626D-4348-986C-6B3072325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914" y="4974099"/>
            <a:ext cx="2538738" cy="1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44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173D1-0AD1-3D41-9A77-CA00C0E8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Track spots using </a:t>
            </a:r>
            <a:r>
              <a:rPr lang="en-US" dirty="0" err="1"/>
              <a:t>TrackMate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DE75-5EC3-3746-9029-AD88AA41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Visualize spots </a:t>
            </a:r>
          </a:p>
          <a:p>
            <a:pPr lvl="1"/>
            <a:r>
              <a:rPr lang="en-US" dirty="0"/>
              <a:t>Set filters if necessary to discard spurious spots</a:t>
            </a:r>
          </a:p>
          <a:p>
            <a:pPr lvl="1"/>
            <a:r>
              <a:rPr lang="en-US" dirty="0"/>
              <a:t>Play around with the “set color by”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D1DA-E5AA-764C-9BA0-CA43A0E4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35" y="2527002"/>
            <a:ext cx="2650528" cy="4059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E16713-57C2-2846-91D0-3AE2B0C39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63" y="3145364"/>
            <a:ext cx="3383280" cy="22637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11325A-AF81-5040-98B6-7B1F4C2C5879}"/>
              </a:ext>
            </a:extLst>
          </p:cNvPr>
          <p:cNvSpPr/>
          <p:nvPr/>
        </p:nvSpPr>
        <p:spPr>
          <a:xfrm>
            <a:off x="1862983" y="5503492"/>
            <a:ext cx="495656" cy="2905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EC501-98C4-FD42-B59C-B9867F555674}"/>
              </a:ext>
            </a:extLst>
          </p:cNvPr>
          <p:cNvSpPr txBox="1"/>
          <p:nvPr/>
        </p:nvSpPr>
        <p:spPr>
          <a:xfrm>
            <a:off x="292317" y="5353451"/>
            <a:ext cx="11192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filters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8211FB-7BE7-6E43-96CB-8FA3073DC3C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411534" y="5503492"/>
            <a:ext cx="383083" cy="145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033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173D1-0AD1-3D41-9A77-CA00C0E8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Track spots using </a:t>
            </a:r>
            <a:r>
              <a:rPr lang="en-US" dirty="0" err="1"/>
              <a:t>TrackMate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DE75-5EC3-3746-9029-AD88AA41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Step 3: Linking</a:t>
            </a:r>
          </a:p>
          <a:p>
            <a:pPr lvl="1"/>
            <a:r>
              <a:rPr lang="en-US" sz="1200" dirty="0"/>
              <a:t>Use LAP Tracker </a:t>
            </a:r>
          </a:p>
          <a:p>
            <a:pPr lvl="1"/>
            <a:r>
              <a:rPr lang="en-US" sz="1200" b="1" dirty="0"/>
              <a:t>Frame to frame linking max distance</a:t>
            </a:r>
            <a:r>
              <a:rPr lang="en-US" sz="1200" dirty="0"/>
              <a:t>: </a:t>
            </a:r>
            <a:r>
              <a:rPr lang="en-GB" sz="1200" dirty="0"/>
              <a:t>maximum distance for two spots (in subsequent time points) to be considered as the same spot. </a:t>
            </a:r>
          </a:p>
          <a:p>
            <a:pPr lvl="1"/>
            <a:r>
              <a:rPr lang="en-US" sz="1200" b="1" dirty="0"/>
              <a:t>Track segment gap closing</a:t>
            </a:r>
            <a:r>
              <a:rPr lang="en-US" sz="1200" dirty="0"/>
              <a:t>: </a:t>
            </a:r>
            <a:r>
              <a:rPr lang="en-GB" sz="1200" dirty="0"/>
              <a:t>maximum distance between spots which are not present in subsequent time points</a:t>
            </a:r>
          </a:p>
          <a:p>
            <a:pPr lvl="1"/>
            <a:r>
              <a:rPr lang="en-US" sz="1200" b="1" dirty="0"/>
              <a:t>Max frame gap</a:t>
            </a:r>
            <a:r>
              <a:rPr lang="en-US" sz="1200" dirty="0"/>
              <a:t>: maximum </a:t>
            </a:r>
            <a:r>
              <a:rPr lang="en-GB" sz="1200" dirty="0"/>
              <a:t>number of consecutive frames where the spot might not be present</a:t>
            </a:r>
          </a:p>
          <a:p>
            <a:pPr lvl="1"/>
            <a:r>
              <a:rPr lang="en-GB" sz="1200" b="1" dirty="0"/>
              <a:t>Turn on splitting and merging only if biologically reasonable</a:t>
            </a:r>
            <a:endParaRPr lang="en-US" sz="1200" b="1" dirty="0"/>
          </a:p>
          <a:p>
            <a:pPr lvl="1"/>
            <a:r>
              <a:rPr lang="en-US" sz="1200" dirty="0"/>
              <a:t>Bonus: Does Simple LAP Tracker also work for this data?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89AD4-FC97-134E-865B-376A774E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404826"/>
            <a:ext cx="2062609" cy="309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540B2-3509-2A4A-A857-0FCB5E17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4826"/>
            <a:ext cx="2093521" cy="3090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B78B8-1237-224B-9E82-E990D85B6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264" y="3774117"/>
            <a:ext cx="3145536" cy="2241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B3D4D8-2F7E-D446-8117-2100A8F52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888" y="3404826"/>
            <a:ext cx="2140648" cy="30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24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173D1-0AD1-3D41-9A77-CA00C0E8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Track spots using </a:t>
            </a:r>
            <a:r>
              <a:rPr lang="en-US" dirty="0" err="1"/>
              <a:t>TrackMate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DE75-5EC3-3746-9029-AD88AA41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Visualize track properties</a:t>
            </a:r>
          </a:p>
          <a:p>
            <a:pPr lvl="1"/>
            <a:r>
              <a:rPr lang="en-US" dirty="0"/>
              <a:t>Use track filters if needed</a:t>
            </a:r>
          </a:p>
          <a:p>
            <a:pPr lvl="1"/>
            <a:r>
              <a:rPr lang="en-US" dirty="0"/>
              <a:t>See which properties affect which tracks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78B8-1237-224B-9E82-E990D85B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91" y="2695160"/>
            <a:ext cx="3857244" cy="274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F34ED-9A32-C241-B079-C447904D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160204"/>
            <a:ext cx="1786726" cy="2613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33BC5D-7DA6-7D47-83C5-DF82C5BB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588" y="3952821"/>
            <a:ext cx="3623703" cy="274816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C2B30F-862C-7345-AB32-20B0403D0449}"/>
              </a:ext>
            </a:extLst>
          </p:cNvPr>
          <p:cNvCxnSpPr/>
          <p:nvPr/>
        </p:nvCxnSpPr>
        <p:spPr>
          <a:xfrm flipV="1">
            <a:off x="4690535" y="3098800"/>
            <a:ext cx="778932" cy="677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FD1FFC-13BC-5F44-9DC1-21F88CA4BEA8}"/>
              </a:ext>
            </a:extLst>
          </p:cNvPr>
          <p:cNvCxnSpPr>
            <a:cxnSpLocks/>
          </p:cNvCxnSpPr>
          <p:nvPr/>
        </p:nvCxnSpPr>
        <p:spPr>
          <a:xfrm>
            <a:off x="7586651" y="3146571"/>
            <a:ext cx="617807" cy="675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739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173D1-0AD1-3D41-9A77-CA00C0E8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Track spots using </a:t>
            </a:r>
            <a:r>
              <a:rPr lang="en-US" dirty="0" err="1"/>
              <a:t>TrackMate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DE75-5EC3-3746-9029-AD88AA41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70"/>
            <a:ext cx="5295967" cy="4704095"/>
          </a:xfrm>
        </p:spPr>
        <p:txBody>
          <a:bodyPr/>
          <a:lstStyle/>
          <a:p>
            <a:r>
              <a:rPr lang="en-US" dirty="0"/>
              <a:t>Step 5: Visualize </a:t>
            </a:r>
            <a:r>
              <a:rPr lang="en-US" b="1" dirty="0"/>
              <a:t>track scheme</a:t>
            </a:r>
          </a:p>
          <a:p>
            <a:pPr lvl="1"/>
            <a:r>
              <a:rPr lang="en-US" dirty="0"/>
              <a:t>Do your tracks look reasonable? </a:t>
            </a:r>
          </a:p>
          <a:p>
            <a:pPr lvl="2"/>
            <a:r>
              <a:rPr lang="en-US" sz="1200" dirty="0"/>
              <a:t>Clean up tracks by filtering them and check </a:t>
            </a:r>
            <a:r>
              <a:rPr lang="en-US" sz="1200" dirty="0" err="1"/>
              <a:t>Trackscheme</a:t>
            </a:r>
            <a:r>
              <a:rPr lang="en-US" sz="1200" dirty="0"/>
              <a:t> again</a:t>
            </a:r>
          </a:p>
          <a:p>
            <a:pPr lvl="1"/>
            <a:r>
              <a:rPr lang="en-US" dirty="0"/>
              <a:t>Bonus: check out the </a:t>
            </a:r>
            <a:r>
              <a:rPr lang="en-US" b="1" dirty="0"/>
              <a:t>Track Display </a:t>
            </a:r>
            <a:r>
              <a:rPr lang="en-US" dirty="0"/>
              <a:t>mode</a:t>
            </a:r>
          </a:p>
          <a:p>
            <a:pPr lvl="1"/>
            <a:r>
              <a:rPr lang="en-US" b="1" dirty="0"/>
              <a:t>Save</a:t>
            </a:r>
            <a:r>
              <a:rPr lang="en-US" dirty="0"/>
              <a:t> as XML file!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78B8-1237-224B-9E82-E990D85B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67" y="1202267"/>
            <a:ext cx="2767829" cy="1971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A3D62-F2B8-C446-9F46-40C902B0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81" y="3281035"/>
            <a:ext cx="2095018" cy="3064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0AD20-F8A2-6848-BF9B-C6BC96195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229" y="2913922"/>
            <a:ext cx="4994268" cy="37991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7B098A-53C7-974D-9BFB-FAA524D58133}"/>
              </a:ext>
            </a:extLst>
          </p:cNvPr>
          <p:cNvSpPr/>
          <p:nvPr/>
        </p:nvSpPr>
        <p:spPr>
          <a:xfrm>
            <a:off x="1516284" y="5822066"/>
            <a:ext cx="283579" cy="21413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B78D5B-B834-D246-AAF0-A146E541628D}"/>
              </a:ext>
            </a:extLst>
          </p:cNvPr>
          <p:cNvSpPr/>
          <p:nvPr/>
        </p:nvSpPr>
        <p:spPr>
          <a:xfrm>
            <a:off x="1799863" y="5609230"/>
            <a:ext cx="465665" cy="19918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A66F85-6351-FC49-927E-2F1F1F261594}"/>
              </a:ext>
            </a:extLst>
          </p:cNvPr>
          <p:cNvSpPr/>
          <p:nvPr/>
        </p:nvSpPr>
        <p:spPr>
          <a:xfrm>
            <a:off x="1545251" y="4546363"/>
            <a:ext cx="1420139" cy="25637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4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173D1-0AD1-3D41-9A77-CA00C0E8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Track spots using </a:t>
            </a:r>
            <a:r>
              <a:rPr lang="en-US" dirty="0" err="1"/>
              <a:t>TrackMate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DE75-5EC3-3746-9029-AD88AA41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Bonus 1: Plot track properties</a:t>
            </a:r>
          </a:p>
          <a:p>
            <a:pPr lvl="1"/>
            <a:r>
              <a:rPr lang="en-US" dirty="0"/>
              <a:t>Press</a:t>
            </a:r>
            <a:r>
              <a:rPr lang="en-US" b="1" dirty="0"/>
              <a:t> Next </a:t>
            </a:r>
            <a:r>
              <a:rPr lang="en-US" dirty="0"/>
              <a:t>on the display options window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B78B8-1237-224B-9E82-E990D85B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900" y="1202267"/>
            <a:ext cx="2767829" cy="1971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63DF05-A9FA-834D-A84B-7EC282413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67" y="2744487"/>
            <a:ext cx="5943600" cy="4062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35622-C2C6-1E48-A8E5-95436B8A9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88262"/>
            <a:ext cx="3029501" cy="44320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5A2229-75AC-4C41-9A5F-ED2B15746D1E}"/>
              </a:ext>
            </a:extLst>
          </p:cNvPr>
          <p:cNvSpPr/>
          <p:nvPr/>
        </p:nvSpPr>
        <p:spPr>
          <a:xfrm>
            <a:off x="1261880" y="2973936"/>
            <a:ext cx="1420139" cy="37601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06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173D1-0AD1-3D41-9A77-CA00C0E8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Track spots using </a:t>
            </a:r>
            <a:r>
              <a:rPr lang="en-US" dirty="0" err="1"/>
              <a:t>TrackMate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DE75-5EC3-3746-9029-AD88AA41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Bonus 2: Export image with tracks overlay</a:t>
            </a:r>
          </a:p>
          <a:p>
            <a:pPr lvl="1"/>
            <a:r>
              <a:rPr lang="en-US" dirty="0"/>
              <a:t>Press</a:t>
            </a:r>
            <a:r>
              <a:rPr lang="en-US" b="1" dirty="0"/>
              <a:t> Next </a:t>
            </a:r>
            <a:r>
              <a:rPr lang="en-US" dirty="0"/>
              <a:t>from Plot Features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88666-6EFC-B84C-A54A-985EEFF9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433" y="2690142"/>
            <a:ext cx="4667535" cy="3325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3DA3C-52D3-E243-B413-3A2F9760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29" y="2047164"/>
            <a:ext cx="3495501" cy="51137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DB3F83-6A78-534A-AA82-BA4D9DA82A99}"/>
              </a:ext>
            </a:extLst>
          </p:cNvPr>
          <p:cNvSpPr/>
          <p:nvPr/>
        </p:nvSpPr>
        <p:spPr>
          <a:xfrm>
            <a:off x="1370928" y="4378515"/>
            <a:ext cx="1420139" cy="32167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D783C5-733E-FC44-83C6-458428F7BF51}"/>
              </a:ext>
            </a:extLst>
          </p:cNvPr>
          <p:cNvCxnSpPr>
            <a:cxnSpLocks/>
          </p:cNvCxnSpPr>
          <p:nvPr/>
        </p:nvCxnSpPr>
        <p:spPr>
          <a:xfrm>
            <a:off x="1461331" y="3136306"/>
            <a:ext cx="224754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832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39B8-DED3-334C-86B6-F9FD40FB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52387"/>
            <a:ext cx="8229600" cy="4704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Image Stitching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4FD6D26-EFDF-DB4F-B120-1DB9AEEB4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19" y="3429000"/>
            <a:ext cx="2316561" cy="109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8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39B8-DED3-334C-86B6-F9FD40FB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52387"/>
            <a:ext cx="8229600" cy="4704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Image registration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2F2B7C-5DA0-0248-B01D-D252DE2ED860}"/>
              </a:ext>
            </a:extLst>
          </p:cNvPr>
          <p:cNvGrpSpPr/>
          <p:nvPr/>
        </p:nvGrpSpPr>
        <p:grpSpPr>
          <a:xfrm>
            <a:off x="3192832" y="3250889"/>
            <a:ext cx="2463175" cy="1353545"/>
            <a:chOff x="863589" y="6801322"/>
            <a:chExt cx="6696744" cy="37993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F1FB02-B494-594F-BF38-4AF9DFA6DBA9}"/>
                </a:ext>
              </a:extLst>
            </p:cNvPr>
            <p:cNvSpPr/>
            <p:nvPr/>
          </p:nvSpPr>
          <p:spPr>
            <a:xfrm>
              <a:off x="863589" y="6964771"/>
              <a:ext cx="6696744" cy="3168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AF7DE3-4177-DA43-8EE8-F492B0E8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7096" y="7452766"/>
              <a:ext cx="2387104" cy="23871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16341D-4073-D84A-8D5F-0ED51C75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2" y="7058491"/>
              <a:ext cx="2376264" cy="2376264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23BF49C-7C0E-B44D-99E0-93E191B5E990}"/>
                </a:ext>
              </a:extLst>
            </p:cNvPr>
            <p:cNvCxnSpPr/>
            <p:nvPr/>
          </p:nvCxnSpPr>
          <p:spPr>
            <a:xfrm>
              <a:off x="2483768" y="10125746"/>
              <a:ext cx="38164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22900F0-02EB-1E40-8F37-DD4FC7E393B9}"/>
                </a:ext>
              </a:extLst>
            </p:cNvPr>
            <p:cNvCxnSpPr/>
            <p:nvPr/>
          </p:nvCxnSpPr>
          <p:spPr>
            <a:xfrm flipV="1">
              <a:off x="2483768" y="7245424"/>
              <a:ext cx="0" cy="2880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45E9D8-3C80-AE4A-8D88-891D72E2E37C}"/>
                </a:ext>
              </a:extLst>
            </p:cNvPr>
            <p:cNvSpPr txBox="1"/>
            <p:nvPr/>
          </p:nvSpPr>
          <p:spPr>
            <a:xfrm>
              <a:off x="6372200" y="10269760"/>
              <a:ext cx="321029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13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FA801A-596A-314F-8331-657B13947B55}"/>
                </a:ext>
              </a:extLst>
            </p:cNvPr>
            <p:cNvSpPr txBox="1"/>
            <p:nvPr/>
          </p:nvSpPr>
          <p:spPr>
            <a:xfrm rot="16200000">
              <a:off x="2073736" y="6798502"/>
              <a:ext cx="325305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13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937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A598-D784-984E-B3E7-F25B692D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Image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D20F-8579-8542-9C57-20A2F4B0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have up to 5 dimensions.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2D					                                3D (z-stack)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+ time				                                + channels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dataset can additionally consist of multiple tiles or views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0D1A4-9891-1B4D-8D5D-BE916CEDD247}"/>
              </a:ext>
            </a:extLst>
          </p:cNvPr>
          <p:cNvSpPr/>
          <p:nvPr/>
        </p:nvSpPr>
        <p:spPr>
          <a:xfrm>
            <a:off x="1670025" y="2010680"/>
            <a:ext cx="925830" cy="877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82A3C19-AD56-C046-B8C1-521CEE54F0B3}"/>
              </a:ext>
            </a:extLst>
          </p:cNvPr>
          <p:cNvSpPr/>
          <p:nvPr/>
        </p:nvSpPr>
        <p:spPr>
          <a:xfrm>
            <a:off x="6471037" y="1977416"/>
            <a:ext cx="971550" cy="944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E234B2-4B97-5941-A8A6-87AD723CAFCA}"/>
              </a:ext>
            </a:extLst>
          </p:cNvPr>
          <p:cNvGrpSpPr/>
          <p:nvPr/>
        </p:nvGrpSpPr>
        <p:grpSpPr>
          <a:xfrm>
            <a:off x="1839029" y="3643231"/>
            <a:ext cx="1923618" cy="526156"/>
            <a:chOff x="1779702" y="3335166"/>
            <a:chExt cx="3209578" cy="8778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5D9130-5F34-454F-A474-858F6E462B23}"/>
                </a:ext>
              </a:extLst>
            </p:cNvPr>
            <p:cNvGrpSpPr/>
            <p:nvPr/>
          </p:nvGrpSpPr>
          <p:grpSpPr>
            <a:xfrm>
              <a:off x="1779702" y="3335166"/>
              <a:ext cx="3209578" cy="877897"/>
              <a:chOff x="1882572" y="3181110"/>
              <a:chExt cx="3209578" cy="8778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AF0E7C-4F12-1A40-B3E1-8C32D74EF966}"/>
                  </a:ext>
                </a:extLst>
              </p:cNvPr>
              <p:cNvSpPr/>
              <p:nvPr/>
            </p:nvSpPr>
            <p:spPr>
              <a:xfrm>
                <a:off x="1882572" y="3181112"/>
                <a:ext cx="925830" cy="8778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A758FC-BB78-9241-A128-2705E49141EE}"/>
                  </a:ext>
                </a:extLst>
              </p:cNvPr>
              <p:cNvSpPr/>
              <p:nvPr/>
            </p:nvSpPr>
            <p:spPr>
              <a:xfrm>
                <a:off x="3024446" y="3181111"/>
                <a:ext cx="925830" cy="87789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20CCA4-F5AE-A34A-8C71-D31ADD7A3EE8}"/>
                  </a:ext>
                </a:extLst>
              </p:cNvPr>
              <p:cNvSpPr/>
              <p:nvPr/>
            </p:nvSpPr>
            <p:spPr>
              <a:xfrm>
                <a:off x="4166320" y="3181110"/>
                <a:ext cx="925830" cy="8778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9D800E-920E-C34B-A5A9-3C1BD3B859D5}"/>
                  </a:ext>
                </a:extLst>
              </p:cNvPr>
              <p:cNvCxnSpPr/>
              <p:nvPr/>
            </p:nvCxnSpPr>
            <p:spPr>
              <a:xfrm>
                <a:off x="2808402" y="3620057"/>
                <a:ext cx="21604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210A7F-84D5-7E4B-8D76-AEEBB5FB41C0}"/>
                </a:ext>
              </a:extLst>
            </p:cNvPr>
            <p:cNvCxnSpPr/>
            <p:nvPr/>
          </p:nvCxnSpPr>
          <p:spPr>
            <a:xfrm>
              <a:off x="3847406" y="3759430"/>
              <a:ext cx="21604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426CC2-F5DA-BE44-ADAF-70FC607B3D3B}"/>
              </a:ext>
            </a:extLst>
          </p:cNvPr>
          <p:cNvGrpSpPr/>
          <p:nvPr/>
        </p:nvGrpSpPr>
        <p:grpSpPr>
          <a:xfrm>
            <a:off x="6513210" y="3546075"/>
            <a:ext cx="1306398" cy="720465"/>
            <a:chOff x="6469380" y="3302790"/>
            <a:chExt cx="1306398" cy="7204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4900F0-E7B5-0449-9AB3-F50EC400DF4E}"/>
                </a:ext>
              </a:extLst>
            </p:cNvPr>
            <p:cNvSpPr/>
            <p:nvPr/>
          </p:nvSpPr>
          <p:spPr>
            <a:xfrm>
              <a:off x="6469380" y="3302790"/>
              <a:ext cx="554884" cy="526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C3094C-F913-6647-9505-D7CF475EA913}"/>
                </a:ext>
              </a:extLst>
            </p:cNvPr>
            <p:cNvSpPr/>
            <p:nvPr/>
          </p:nvSpPr>
          <p:spPr>
            <a:xfrm>
              <a:off x="6746822" y="3406034"/>
              <a:ext cx="554884" cy="526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BD3109-F46C-4D4E-A5DB-6F767EC5867A}"/>
                </a:ext>
              </a:extLst>
            </p:cNvPr>
            <p:cNvSpPr/>
            <p:nvPr/>
          </p:nvSpPr>
          <p:spPr>
            <a:xfrm>
              <a:off x="7220894" y="3497100"/>
              <a:ext cx="554884" cy="52615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83DE55-9D54-594F-A4B2-9DE7274ACDFA}"/>
              </a:ext>
            </a:extLst>
          </p:cNvPr>
          <p:cNvGrpSpPr/>
          <p:nvPr/>
        </p:nvGrpSpPr>
        <p:grpSpPr>
          <a:xfrm>
            <a:off x="1448573" y="5234498"/>
            <a:ext cx="1110145" cy="1052313"/>
            <a:chOff x="1448573" y="5172854"/>
            <a:chExt cx="1110145" cy="105231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153DE4-BAD9-C34D-84E5-74C549CDE6EF}"/>
                </a:ext>
              </a:extLst>
            </p:cNvPr>
            <p:cNvGrpSpPr/>
            <p:nvPr/>
          </p:nvGrpSpPr>
          <p:grpSpPr>
            <a:xfrm>
              <a:off x="1448573" y="5172854"/>
              <a:ext cx="554886" cy="263079"/>
              <a:chOff x="1448573" y="5172854"/>
              <a:chExt cx="554886" cy="26307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B365AC-9E7A-B64D-92B1-E6C3488EAEE4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D7DFE40-212D-4448-888B-8A6DCD496AE7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C29F3D-45BF-7844-9DCF-13A821B0B273}"/>
                </a:ext>
              </a:extLst>
            </p:cNvPr>
            <p:cNvGrpSpPr/>
            <p:nvPr/>
          </p:nvGrpSpPr>
          <p:grpSpPr>
            <a:xfrm>
              <a:off x="1448573" y="5435932"/>
              <a:ext cx="554886" cy="263079"/>
              <a:chOff x="1448573" y="5172854"/>
              <a:chExt cx="554886" cy="26307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031E11-F964-C044-B379-C5D94B0BF89B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E464B1-608F-0A4A-AD56-89623E6EE817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04000C1-7EED-F04C-A83E-1C42DDB0E147}"/>
                </a:ext>
              </a:extLst>
            </p:cNvPr>
            <p:cNvGrpSpPr/>
            <p:nvPr/>
          </p:nvGrpSpPr>
          <p:grpSpPr>
            <a:xfrm>
              <a:off x="2003832" y="5172854"/>
              <a:ext cx="554886" cy="263079"/>
              <a:chOff x="1448573" y="5172854"/>
              <a:chExt cx="554886" cy="26307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04088E-B8F2-5C48-A36A-02CD3E0284C5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14537E-30D5-6B49-9BFE-E484EED90F73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98BB38-9A3A-9F48-9219-204CB2A25781}"/>
                </a:ext>
              </a:extLst>
            </p:cNvPr>
            <p:cNvGrpSpPr/>
            <p:nvPr/>
          </p:nvGrpSpPr>
          <p:grpSpPr>
            <a:xfrm>
              <a:off x="2003832" y="5435932"/>
              <a:ext cx="554886" cy="263079"/>
              <a:chOff x="1448573" y="5172854"/>
              <a:chExt cx="554886" cy="26307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9D1BEC7-4547-3043-8C9A-448BF943623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D068E69-4FD4-EA44-8AA9-F22F11525305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8F8E7D-012F-2343-8034-E61FEEB9E79B}"/>
                </a:ext>
              </a:extLst>
            </p:cNvPr>
            <p:cNvGrpSpPr/>
            <p:nvPr/>
          </p:nvGrpSpPr>
          <p:grpSpPr>
            <a:xfrm>
              <a:off x="1448573" y="5699010"/>
              <a:ext cx="554886" cy="263079"/>
              <a:chOff x="1448573" y="5172854"/>
              <a:chExt cx="554886" cy="2630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BD8A1F-A33A-204B-9133-54EDA03A853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4EA23F8-2875-B64D-AA5B-D86AB64FC223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4ECBA52-4480-8142-A715-44509EB9F770}"/>
                </a:ext>
              </a:extLst>
            </p:cNvPr>
            <p:cNvGrpSpPr/>
            <p:nvPr/>
          </p:nvGrpSpPr>
          <p:grpSpPr>
            <a:xfrm>
              <a:off x="1448573" y="5962088"/>
              <a:ext cx="554886" cy="263079"/>
              <a:chOff x="1448573" y="5172854"/>
              <a:chExt cx="554886" cy="26307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5AEA756-89BE-9449-B18A-048C9418B07C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6F3EDA5-87DC-6749-8252-CCDA609493A2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2110863-CF4D-8D49-A171-D33B48F84E67}"/>
                </a:ext>
              </a:extLst>
            </p:cNvPr>
            <p:cNvGrpSpPr/>
            <p:nvPr/>
          </p:nvGrpSpPr>
          <p:grpSpPr>
            <a:xfrm>
              <a:off x="2003459" y="5699009"/>
              <a:ext cx="554886" cy="263079"/>
              <a:chOff x="1448573" y="5172854"/>
              <a:chExt cx="554886" cy="26307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7070EB0-82A3-C245-92AE-9E2D6451AE79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FC4FAA1-CAB1-4641-A212-02B601F804AC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88D4379-5D8C-DE49-B625-4BEBDC06B1B8}"/>
                </a:ext>
              </a:extLst>
            </p:cNvPr>
            <p:cNvGrpSpPr/>
            <p:nvPr/>
          </p:nvGrpSpPr>
          <p:grpSpPr>
            <a:xfrm>
              <a:off x="2003459" y="5962087"/>
              <a:ext cx="554886" cy="263079"/>
              <a:chOff x="1448573" y="5172854"/>
              <a:chExt cx="554886" cy="26307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107087-A048-844D-8B03-309ACAF15D82}"/>
                  </a:ext>
                </a:extLst>
              </p:cNvPr>
              <p:cNvSpPr/>
              <p:nvPr/>
            </p:nvSpPr>
            <p:spPr>
              <a:xfrm>
                <a:off x="1448573" y="5172855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8957E5-213E-3842-88AD-ABC1704D9F59}"/>
                  </a:ext>
                </a:extLst>
              </p:cNvPr>
              <p:cNvSpPr/>
              <p:nvPr/>
            </p:nvSpPr>
            <p:spPr>
              <a:xfrm>
                <a:off x="1726016" y="5172854"/>
                <a:ext cx="277443" cy="2630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5EB2A5F-6BA8-FE46-9CBE-BE5DB9A95425}"/>
              </a:ext>
            </a:extLst>
          </p:cNvPr>
          <p:cNvSpPr/>
          <p:nvPr/>
        </p:nvSpPr>
        <p:spPr>
          <a:xfrm>
            <a:off x="650931" y="5165175"/>
            <a:ext cx="3615446" cy="122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38178F-01D8-1145-9B79-804CA189F459}"/>
              </a:ext>
            </a:extLst>
          </p:cNvPr>
          <p:cNvSpPr/>
          <p:nvPr/>
        </p:nvSpPr>
        <p:spPr>
          <a:xfrm>
            <a:off x="668878" y="3243511"/>
            <a:ext cx="3615446" cy="132559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95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89D2-E53C-3B4B-B07A-7C55F632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7CE-5E40-4049-A806-94CBFB1A5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01" y="1556792"/>
            <a:ext cx="6539955" cy="4704095"/>
          </a:xfrm>
        </p:spPr>
        <p:txBody>
          <a:bodyPr>
            <a:normAutofit/>
          </a:bodyPr>
          <a:lstStyle/>
          <a:p>
            <a:r>
              <a:rPr lang="en-US" sz="2000" dirty="0"/>
              <a:t>Samples are often </a:t>
            </a:r>
            <a:r>
              <a:rPr lang="en-US" sz="2000" b="1" dirty="0"/>
              <a:t>too big to fit into a single field of view</a:t>
            </a:r>
            <a:r>
              <a:rPr lang="en-US" sz="2000" dirty="0"/>
              <a:t>.</a:t>
            </a:r>
          </a:p>
          <a:p>
            <a:r>
              <a:rPr lang="en-US" sz="2000" dirty="0"/>
              <a:t>Then: Sample is </a:t>
            </a:r>
            <a:r>
              <a:rPr lang="en-US" sz="2000" b="1" dirty="0"/>
              <a:t>acquired in tiles </a:t>
            </a:r>
            <a:r>
              <a:rPr lang="en-US" sz="2000" dirty="0"/>
              <a:t>and </a:t>
            </a:r>
            <a:r>
              <a:rPr lang="en-US" sz="2000" b="1" dirty="0"/>
              <a:t>must be stitched</a:t>
            </a:r>
            <a:r>
              <a:rPr lang="en-US" sz="2000" dirty="0"/>
              <a:t> later.</a:t>
            </a:r>
          </a:p>
          <a:p>
            <a:r>
              <a:rPr lang="en-US" sz="2000" dirty="0"/>
              <a:t>Typical tile overlap: 10-15 %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44588-3ACC-C34A-B2B7-D4CDFCD0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1106839"/>
            <a:ext cx="2061975" cy="209143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8F089B3-730C-1D43-B54D-00828D43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8" y="3497485"/>
            <a:ext cx="6097563" cy="288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53BE62-A512-FA4F-8F10-80965C993DE8}"/>
              </a:ext>
            </a:extLst>
          </p:cNvPr>
          <p:cNvSpPr/>
          <p:nvPr/>
        </p:nvSpPr>
        <p:spPr>
          <a:xfrm>
            <a:off x="6350607" y="6571376"/>
            <a:ext cx="25797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Image source: 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Carine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Stapel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Vastenhouw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333114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C27D-3BEC-7940-B013-D3694A3D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95FE-C269-F541-884A-4AF3B2794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8" y="1268769"/>
            <a:ext cx="6131024" cy="4704095"/>
          </a:xfrm>
        </p:spPr>
        <p:txBody>
          <a:bodyPr/>
          <a:lstStyle/>
          <a:p>
            <a:r>
              <a:rPr lang="en-US" dirty="0"/>
              <a:t>Stitching is an application of </a:t>
            </a:r>
            <a:r>
              <a:rPr lang="en-US" b="1" dirty="0"/>
              <a:t>image registration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Typical steps:</a:t>
            </a:r>
          </a:p>
          <a:p>
            <a:pPr lvl="1"/>
            <a:r>
              <a:rPr lang="en-US" b="1" dirty="0"/>
              <a:t>Pre-align</a:t>
            </a:r>
            <a:r>
              <a:rPr lang="en-US" dirty="0"/>
              <a:t> tiles based on acquisition pattern or meta-data.</a:t>
            </a:r>
          </a:p>
          <a:p>
            <a:pPr lvl="1"/>
            <a:r>
              <a:rPr lang="en-US" b="1" dirty="0"/>
              <a:t>Compute shifts </a:t>
            </a:r>
            <a:r>
              <a:rPr lang="en-US" dirty="0"/>
              <a:t>of overlapping tiles and optimize globally.</a:t>
            </a:r>
          </a:p>
          <a:p>
            <a:pPr lvl="1"/>
            <a:r>
              <a:rPr lang="en-US" b="1" dirty="0"/>
              <a:t>Fuse</a:t>
            </a:r>
            <a:r>
              <a:rPr lang="en-US" dirty="0"/>
              <a:t> the tiles.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88A138-4747-5145-9B3E-FC3505DA9135}"/>
              </a:ext>
            </a:extLst>
          </p:cNvPr>
          <p:cNvSpPr/>
          <p:nvPr/>
        </p:nvSpPr>
        <p:spPr>
          <a:xfrm>
            <a:off x="6350607" y="6571376"/>
            <a:ext cx="25797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Image source: 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Carine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Stapel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Vastenhouw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lab)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D569F-AF41-3A4D-A0D1-5CE4F2A3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496" y="1226137"/>
            <a:ext cx="1263390" cy="1281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26CEF5-EDB7-4548-9F55-967CCDFF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2680977"/>
            <a:ext cx="2473226" cy="1322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E1C29-43CD-744C-885E-46C6A67C8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82168"/>
            <a:ext cx="5792187" cy="27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C716-ED24-D542-B96F-381F7C7A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in FIJI: Grid/Collection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93C28-89B5-7442-B603-C7B735295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Fiji: </a:t>
            </a:r>
            <a:r>
              <a:rPr lang="en-US" i="1" dirty="0"/>
              <a:t>Plugins &gt; Stitching &gt; Grid/Collection Stitching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B4A30-9960-C545-95EC-D9954CF4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14" y="2334967"/>
            <a:ext cx="2035350" cy="3791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3CAC98-81CA-9F4A-B6EF-A99823BA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58" y="2173953"/>
            <a:ext cx="2124176" cy="15476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3D471C-3872-8942-803B-9D28FA66089F}"/>
              </a:ext>
            </a:extLst>
          </p:cNvPr>
          <p:cNvSpPr txBox="1">
            <a:spLocks/>
          </p:cNvSpPr>
          <p:nvPr/>
        </p:nvSpPr>
        <p:spPr>
          <a:xfrm>
            <a:off x="1267736" y="3122688"/>
            <a:ext cx="263933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Define pre-alignment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8875151-319A-5B4D-8649-CDB0669E9B46}"/>
              </a:ext>
            </a:extLst>
          </p:cNvPr>
          <p:cNvSpPr/>
          <p:nvPr/>
        </p:nvSpPr>
        <p:spPr>
          <a:xfrm>
            <a:off x="5451202" y="2167126"/>
            <a:ext cx="322420" cy="1512168"/>
          </a:xfrm>
          <a:prstGeom prst="leftBrace">
            <a:avLst>
              <a:gd name="adj1" fmla="val 8333"/>
              <a:gd name="adj2" fmla="val 345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67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FB0F-E7D5-B045-BC52-42D6BEC1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Grid/Collection plugin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70922-063D-CA4F-A093-0103C601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94" y="1184995"/>
            <a:ext cx="4941168" cy="49411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5BC426-1461-7544-9D1D-9C18788C6E46}"/>
              </a:ext>
            </a:extLst>
          </p:cNvPr>
          <p:cNvSpPr txBox="1">
            <a:spLocks/>
          </p:cNvSpPr>
          <p:nvPr/>
        </p:nvSpPr>
        <p:spPr>
          <a:xfrm>
            <a:off x="1356253" y="1362900"/>
            <a:ext cx="115212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Tile pattern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F89DEB-3FA7-FB43-ADBC-EEF3CC21BB38}"/>
              </a:ext>
            </a:extLst>
          </p:cNvPr>
          <p:cNvSpPr txBox="1">
            <a:spLocks/>
          </p:cNvSpPr>
          <p:nvPr/>
        </p:nvSpPr>
        <p:spPr>
          <a:xfrm>
            <a:off x="1336230" y="1988840"/>
            <a:ext cx="136815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Input images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9D46-1EC6-2748-B63F-D6CE4D7A5CAE}"/>
              </a:ext>
            </a:extLst>
          </p:cNvPr>
          <p:cNvSpPr txBox="1">
            <a:spLocks/>
          </p:cNvSpPr>
          <p:nvPr/>
        </p:nvSpPr>
        <p:spPr>
          <a:xfrm>
            <a:off x="1248241" y="3512281"/>
            <a:ext cx="1905277" cy="636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Do the shift computation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18DDAC-26DE-664A-9C69-C5EF38CD8544}"/>
              </a:ext>
            </a:extLst>
          </p:cNvPr>
          <p:cNvSpPr txBox="1">
            <a:spLocks/>
          </p:cNvSpPr>
          <p:nvPr/>
        </p:nvSpPr>
        <p:spPr>
          <a:xfrm>
            <a:off x="1302505" y="5085186"/>
            <a:ext cx="1304199" cy="72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Display fused image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277FF9E-B9B5-784A-B3BB-1A719F72888A}"/>
              </a:ext>
            </a:extLst>
          </p:cNvPr>
          <p:cNvSpPr/>
          <p:nvPr/>
        </p:nvSpPr>
        <p:spPr>
          <a:xfrm>
            <a:off x="2616393" y="1340768"/>
            <a:ext cx="216024" cy="50405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EB81C9E-7352-754A-BAA4-7612CD72FCA0}"/>
              </a:ext>
            </a:extLst>
          </p:cNvPr>
          <p:cNvSpPr/>
          <p:nvPr/>
        </p:nvSpPr>
        <p:spPr>
          <a:xfrm>
            <a:off x="2613457" y="1880586"/>
            <a:ext cx="218959" cy="6123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F081FC7-2C16-3149-B79A-4689FB2E7007}"/>
              </a:ext>
            </a:extLst>
          </p:cNvPr>
          <p:cNvSpPr/>
          <p:nvPr/>
        </p:nvSpPr>
        <p:spPr>
          <a:xfrm>
            <a:off x="2651377" y="3728305"/>
            <a:ext cx="286115" cy="20475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BF2BD8D5-E3B4-D344-A755-05D59CB1130B}"/>
              </a:ext>
            </a:extLst>
          </p:cNvPr>
          <p:cNvSpPr/>
          <p:nvPr/>
        </p:nvSpPr>
        <p:spPr>
          <a:xfrm>
            <a:off x="2725935" y="5240473"/>
            <a:ext cx="211557" cy="20475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58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38BC-859E-974E-9640-D9BAEBD9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Grid/Collection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ACF57-9923-BF46-B813-1B1ED03E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321" y="3835827"/>
            <a:ext cx="4469532" cy="22964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05008C-D246-934E-8CE3-0E0CD2BF6608}"/>
              </a:ext>
            </a:extLst>
          </p:cNvPr>
          <p:cNvSpPr txBox="1">
            <a:spLocks/>
          </p:cNvSpPr>
          <p:nvPr/>
        </p:nvSpPr>
        <p:spPr>
          <a:xfrm>
            <a:off x="1074703" y="4293096"/>
            <a:ext cx="237626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The plugin also stores a tile configuration file.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75A683-C5A3-994A-8A39-4DF067434ABA}"/>
              </a:ext>
            </a:extLst>
          </p:cNvPr>
          <p:cNvSpPr txBox="1">
            <a:spLocks/>
          </p:cNvSpPr>
          <p:nvPr/>
        </p:nvSpPr>
        <p:spPr>
          <a:xfrm>
            <a:off x="1146711" y="1860957"/>
            <a:ext cx="2160240" cy="667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Save the fused image.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EFD817-F73A-BD47-BE65-3DDAB6075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322" y="1370505"/>
            <a:ext cx="4459697" cy="21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4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C1F-3C63-C747-8104-F57AE674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Vignetting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B06CF-5463-EB46-8B0B-E40CEE33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5031268"/>
          </a:xfrm>
        </p:spPr>
        <p:txBody>
          <a:bodyPr>
            <a:normAutofit/>
          </a:bodyPr>
          <a:lstStyle/>
          <a:p>
            <a:r>
              <a:rPr lang="en-US" b="1" dirty="0"/>
              <a:t>Fused image </a:t>
            </a:r>
            <a:r>
              <a:rPr lang="en-US" dirty="0"/>
              <a:t>are often</a:t>
            </a:r>
            <a:r>
              <a:rPr lang="en-US" b="1" dirty="0"/>
              <a:t> patterned:</a:t>
            </a:r>
          </a:p>
          <a:p>
            <a:pPr lvl="1"/>
            <a:r>
              <a:rPr lang="en-US" dirty="0"/>
              <a:t>Inhomogeneous illumination</a:t>
            </a:r>
          </a:p>
          <a:p>
            <a:pPr lvl="1"/>
            <a:r>
              <a:rPr lang="en-US" dirty="0"/>
              <a:t>Bleaching at tile overlap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Correct tiles</a:t>
            </a:r>
            <a:r>
              <a:rPr lang="en-US" dirty="0"/>
              <a:t> before stitching:</a:t>
            </a:r>
          </a:p>
          <a:p>
            <a:pPr lvl="1"/>
            <a:r>
              <a:rPr lang="en-US" dirty="0"/>
              <a:t>Divide tiles by a flatfield image.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Ways to get a </a:t>
            </a:r>
            <a:r>
              <a:rPr lang="en-US" b="1" dirty="0"/>
              <a:t>flatfield</a:t>
            </a:r>
            <a:r>
              <a:rPr lang="en-US" dirty="0"/>
              <a:t> image:</a:t>
            </a:r>
          </a:p>
          <a:p>
            <a:pPr lvl="1"/>
            <a:r>
              <a:rPr lang="en-US" dirty="0"/>
              <a:t>Fluorescent dye</a:t>
            </a:r>
          </a:p>
          <a:p>
            <a:pPr lvl="1"/>
            <a:r>
              <a:rPr lang="en-US" dirty="0"/>
              <a:t>Average many blurred tiles</a:t>
            </a:r>
          </a:p>
          <a:p>
            <a:pPr lvl="1"/>
            <a:r>
              <a:rPr lang="en-US" dirty="0" err="1"/>
              <a:t>Cidre</a:t>
            </a:r>
            <a:r>
              <a:rPr lang="en-US" dirty="0"/>
              <a:t> / </a:t>
            </a:r>
            <a:r>
              <a:rPr lang="en-US" dirty="0" err="1"/>
              <a:t>BaSiC</a:t>
            </a:r>
            <a:r>
              <a:rPr lang="en-US" dirty="0"/>
              <a:t> Fiji plugins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74098-A930-FC45-A5A9-EFFB1EDB901F}"/>
              </a:ext>
            </a:extLst>
          </p:cNvPr>
          <p:cNvSpPr/>
          <p:nvPr/>
        </p:nvSpPr>
        <p:spPr>
          <a:xfrm>
            <a:off x="6350607" y="6571376"/>
            <a:ext cx="21932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Image source: James Cleland (Rink lab)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D5FE65-D084-5E46-9FEF-305B72EB8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772826"/>
            <a:ext cx="4539870" cy="1901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F0BBA4-6625-BE4F-B3C1-7F80C0A9E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511981"/>
            <a:ext cx="4547168" cy="19188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4677D4-3151-6C41-BB68-3E9EFCEFC2C1}"/>
              </a:ext>
            </a:extLst>
          </p:cNvPr>
          <p:cNvGrpSpPr/>
          <p:nvPr/>
        </p:nvGrpSpPr>
        <p:grpSpPr>
          <a:xfrm>
            <a:off x="4499992" y="3096784"/>
            <a:ext cx="4608512" cy="994975"/>
            <a:chOff x="4499992" y="3096784"/>
            <a:chExt cx="4608512" cy="994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119E8A-F129-4143-AB4B-62B931F96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136" y="3115425"/>
              <a:ext cx="1361368" cy="9763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A9F6D5-24D3-3944-8D40-C032D476A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92" y="3096784"/>
              <a:ext cx="1387359" cy="9949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A7029F-2FE7-3449-8CD1-BF3F1648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3098753"/>
              <a:ext cx="1355691" cy="9722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5BAA8C-55FD-1A49-91FF-3B4E6BE1D1B8}"/>
                </a:ext>
              </a:extLst>
            </p:cNvPr>
            <p:cNvSpPr txBox="1"/>
            <p:nvPr/>
          </p:nvSpPr>
          <p:spPr>
            <a:xfrm>
              <a:off x="5872124" y="3400218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/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BB8BF7-D330-8642-ABD9-9BFEE838BC8F}"/>
                </a:ext>
              </a:extLst>
            </p:cNvPr>
            <p:cNvSpPr txBox="1"/>
            <p:nvPr/>
          </p:nvSpPr>
          <p:spPr>
            <a:xfrm>
              <a:off x="7496640" y="342786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54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1A76-84A8-C242-B356-55B743C1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stitching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9BB1-799A-CB47-99D7-CABE4054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4330824" cy="4704095"/>
          </a:xfrm>
        </p:spPr>
        <p:txBody>
          <a:bodyPr/>
          <a:lstStyle/>
          <a:p>
            <a:r>
              <a:rPr lang="en-US" b="1" dirty="0" err="1"/>
              <a:t>BigStitcher</a:t>
            </a:r>
            <a:r>
              <a:rPr lang="en-US" dirty="0"/>
              <a:t> (Fiji plugin)</a:t>
            </a:r>
          </a:p>
          <a:p>
            <a:pPr lvl="1"/>
            <a:r>
              <a:rPr lang="en-US" dirty="0"/>
              <a:t>Use for big data of many GB and if Grid/Collection fails.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Imaris</a:t>
            </a:r>
            <a:r>
              <a:rPr lang="en-US" b="1" dirty="0"/>
              <a:t> </a:t>
            </a:r>
            <a:r>
              <a:rPr lang="en-US" b="1" dirty="0" err="1"/>
              <a:t>Stitcher</a:t>
            </a:r>
            <a:endParaRPr lang="en-US" b="1" dirty="0"/>
          </a:p>
          <a:p>
            <a:pPr lvl="1"/>
            <a:r>
              <a:rPr lang="en-US" dirty="0"/>
              <a:t>Easy usage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Microscope acquisition software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2F5B0-4AC6-FD45-AE38-55B50F571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104" y="3339941"/>
            <a:ext cx="3654516" cy="1601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3484-556D-2841-A19E-0BFC91A56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70"/>
          <a:stretch/>
        </p:blipFill>
        <p:spPr>
          <a:xfrm>
            <a:off x="4906193" y="1196752"/>
            <a:ext cx="3780607" cy="1577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15CDAB-7A32-A148-8626-C4BBAA62605F}"/>
              </a:ext>
            </a:extLst>
          </p:cNvPr>
          <p:cNvSpPr/>
          <p:nvPr/>
        </p:nvSpPr>
        <p:spPr>
          <a:xfrm>
            <a:off x="6299620" y="64578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imagej.net</a:t>
            </a:r>
            <a:r>
              <a:rPr lang="en-US" sz="1000" dirty="0"/>
              <a:t>/</a:t>
            </a:r>
            <a:r>
              <a:rPr lang="en-US" sz="1000" dirty="0" err="1"/>
              <a:t>BigStitcher#UI_Overview</a:t>
            </a:r>
            <a:endParaRPr lang="en-US" sz="1000" dirty="0"/>
          </a:p>
          <a:p>
            <a:r>
              <a:rPr lang="en-US" sz="1000" dirty="0"/>
              <a:t>https://</a:t>
            </a:r>
            <a:r>
              <a:rPr lang="en-US" sz="1000" dirty="0" err="1"/>
              <a:t>imaris.oxinst.com</a:t>
            </a:r>
            <a:r>
              <a:rPr lang="en-US" sz="1000" dirty="0"/>
              <a:t>/products/</a:t>
            </a:r>
            <a:r>
              <a:rPr lang="en-US" sz="1000" dirty="0" err="1"/>
              <a:t>imaris-stitcher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3113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D29-0308-664C-BDD3-2FBA863A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4C66-C3AE-F644-A2B2-4F061DE98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5770984" cy="4704095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i="1" dirty="0"/>
              <a:t>Grid/Collection plugin </a:t>
            </a:r>
            <a:r>
              <a:rPr lang="en-US" dirty="0"/>
              <a:t>to stitch the sample data.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CD41C30-D7E7-FF41-8ADC-4392AB1C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94" y="3774115"/>
            <a:ext cx="5024884" cy="237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E45FA-2ADF-1646-A00E-695DA18F4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165451"/>
            <a:ext cx="1545881" cy="2047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9844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559-8175-7248-97E6-38B2A4DB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3: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9F8DA-6C71-1143-A432-3914289E0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Stitching of image tiles is an application of image registration. </a:t>
            </a:r>
          </a:p>
          <a:p>
            <a:r>
              <a:rPr lang="en-US" dirty="0"/>
              <a:t>What type of transformation is usually used for alignment?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EC6D6-7C17-634B-9992-CCA9B3C6DFD2}"/>
              </a:ext>
            </a:extLst>
          </p:cNvPr>
          <p:cNvSpPr txBox="1"/>
          <p:nvPr/>
        </p:nvSpPr>
        <p:spPr>
          <a:xfrm>
            <a:off x="755576" y="3501008"/>
            <a:ext cx="1847381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Rotation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0562-2FF8-B647-A8B3-B5A6A8FFD2E0}"/>
              </a:ext>
            </a:extLst>
          </p:cNvPr>
          <p:cNvSpPr txBox="1"/>
          <p:nvPr/>
        </p:nvSpPr>
        <p:spPr>
          <a:xfrm>
            <a:off x="3557883" y="3495434"/>
            <a:ext cx="1847381" cy="648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A5462-2DB9-9D46-839F-80A68E95C7B7}"/>
              </a:ext>
            </a:extLst>
          </p:cNvPr>
          <p:cNvSpPr txBox="1"/>
          <p:nvPr/>
        </p:nvSpPr>
        <p:spPr>
          <a:xfrm>
            <a:off x="6360190" y="3495434"/>
            <a:ext cx="1847381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Affine</a:t>
            </a:r>
          </a:p>
        </p:txBody>
      </p:sp>
    </p:spTree>
    <p:extLst>
      <p:ext uri="{BB962C8B-B14F-4D97-AF65-F5344CB8AC3E}">
        <p14:creationId xmlns:p14="http://schemas.microsoft.com/office/powerpoint/2010/main" val="2513396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9D95-CCFD-0D48-A95D-0C01CF73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CA78-7A8D-6F42-9C04-351E87261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lapse data is beneficial for many experiments </a:t>
            </a:r>
          </a:p>
          <a:p>
            <a:pPr lvl="1"/>
            <a:r>
              <a:rPr lang="en-US" dirty="0"/>
              <a:t>Study how objects grow with time, e.g. embryo developments</a:t>
            </a:r>
          </a:p>
          <a:p>
            <a:pPr lvl="1"/>
            <a:r>
              <a:rPr lang="en-US" dirty="0"/>
              <a:t>Tracking objects, e.g. cell migrations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Also comes with challenges</a:t>
            </a:r>
          </a:p>
          <a:p>
            <a:pPr lvl="1"/>
            <a:r>
              <a:rPr lang="en-US" dirty="0"/>
              <a:t>Sample drifting </a:t>
            </a:r>
          </a:p>
          <a:p>
            <a:pPr lvl="1"/>
            <a:r>
              <a:rPr lang="en-US" dirty="0"/>
              <a:t>Cells moving out of field </a:t>
            </a:r>
          </a:p>
          <a:p>
            <a:pPr lvl="1"/>
            <a:r>
              <a:rPr lang="en-US" dirty="0"/>
              <a:t>Reduced signal with time</a:t>
            </a:r>
          </a:p>
          <a:p>
            <a:pPr lvl="1"/>
            <a:r>
              <a:rPr lang="en-US" dirty="0"/>
              <a:t>… </a:t>
            </a:r>
          </a:p>
          <a:p>
            <a:pPr lvl="1"/>
            <a:endParaRPr lang="en-US" dirty="0"/>
          </a:p>
          <a:p>
            <a:r>
              <a:rPr lang="en-US" b="1" dirty="0"/>
              <a:t>Session goal: drift/motion correction in images</a:t>
            </a:r>
          </a:p>
          <a:p>
            <a:pPr lvl="1"/>
            <a:r>
              <a:rPr lang="en-US" dirty="0"/>
              <a:t>Using image registration: fix a frame, “register” other frames to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0684F-968B-1A4B-9262-AE9C7480A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32" y="2607564"/>
            <a:ext cx="2132369" cy="21323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2D6BFF-2326-5D49-A0E4-7D7E95CDDD9C}"/>
              </a:ext>
            </a:extLst>
          </p:cNvPr>
          <p:cNvSpPr txBox="1"/>
          <p:nvPr/>
        </p:nvSpPr>
        <p:spPr>
          <a:xfrm>
            <a:off x="6409375" y="4773546"/>
            <a:ext cx="12602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Drifting sample</a:t>
            </a:r>
          </a:p>
        </p:txBody>
      </p:sp>
    </p:spTree>
    <p:extLst>
      <p:ext uri="{BB962C8B-B14F-4D97-AF65-F5344CB8AC3E}">
        <p14:creationId xmlns:p14="http://schemas.microsoft.com/office/powerpoint/2010/main" val="3681412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4F2D-F184-9446-9FBB-AE5013F6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51F5E-3088-5440-A3E1-166B5A9D322C}"/>
              </a:ext>
            </a:extLst>
          </p:cNvPr>
          <p:cNvSpPr/>
          <p:nvPr/>
        </p:nvSpPr>
        <p:spPr>
          <a:xfrm>
            <a:off x="474060" y="4006677"/>
            <a:ext cx="8195879" cy="2451521"/>
          </a:xfrm>
          <a:prstGeom prst="roundRect">
            <a:avLst>
              <a:gd name="adj" fmla="val 80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B718AE-0B7D-D44B-A0EA-EB521AA0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02" y="4962617"/>
            <a:ext cx="1810544" cy="435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Stitching tiles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CB6843-7361-F644-849F-8FF26667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908" y="4228453"/>
            <a:ext cx="4243481" cy="200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62C962B-BD5E-B746-9F76-D6A71F85574E}"/>
              </a:ext>
            </a:extLst>
          </p:cNvPr>
          <p:cNvGrpSpPr/>
          <p:nvPr/>
        </p:nvGrpSpPr>
        <p:grpSpPr>
          <a:xfrm>
            <a:off x="861617" y="1307231"/>
            <a:ext cx="3373200" cy="2516400"/>
            <a:chOff x="4664402" y="1454682"/>
            <a:chExt cx="3140015" cy="24176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6358023-4B7E-D14D-94CA-E7F5377FF785}"/>
                </a:ext>
              </a:extLst>
            </p:cNvPr>
            <p:cNvSpPr/>
            <p:nvPr/>
          </p:nvSpPr>
          <p:spPr>
            <a:xfrm>
              <a:off x="4664402" y="1454682"/>
              <a:ext cx="314001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006368-F1D5-F443-BC1D-811813889CEB}"/>
                </a:ext>
              </a:extLst>
            </p:cNvPr>
            <p:cNvSpPr txBox="1"/>
            <p:nvPr/>
          </p:nvSpPr>
          <p:spPr>
            <a:xfrm>
              <a:off x="5009460" y="1557393"/>
              <a:ext cx="2449901" cy="443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Registration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DEC0BB-936A-A647-9EA3-22F30EA84B87}"/>
              </a:ext>
            </a:extLst>
          </p:cNvPr>
          <p:cNvGrpSpPr/>
          <p:nvPr/>
        </p:nvGrpSpPr>
        <p:grpSpPr>
          <a:xfrm>
            <a:off x="4639234" y="1307231"/>
            <a:ext cx="3373200" cy="2516400"/>
            <a:chOff x="4664402" y="1454682"/>
            <a:chExt cx="3140015" cy="241766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B9CD957-EF4A-6641-BD49-6D2D1118D62F}"/>
                </a:ext>
              </a:extLst>
            </p:cNvPr>
            <p:cNvSpPr/>
            <p:nvPr/>
          </p:nvSpPr>
          <p:spPr>
            <a:xfrm>
              <a:off x="4664402" y="1454682"/>
              <a:ext cx="314001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2850E4-1E9E-A44A-95E4-16DBF3CC5B31}"/>
                </a:ext>
              </a:extLst>
            </p:cNvPr>
            <p:cNvSpPr txBox="1"/>
            <p:nvPr/>
          </p:nvSpPr>
          <p:spPr>
            <a:xfrm>
              <a:off x="5009460" y="1557393"/>
              <a:ext cx="2449901" cy="443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Tracking 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2383CD0-1E90-D24F-9291-F0079359F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81" y="1859152"/>
            <a:ext cx="1524119" cy="15399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38CD53D-BD8C-9940-914A-0770DB2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608" y="2453371"/>
            <a:ext cx="1634014" cy="1294538"/>
          </a:xfrm>
          <a:prstGeom prst="rect">
            <a:avLst/>
          </a:prstGeom>
        </p:spPr>
      </p:pic>
      <p:pic>
        <p:nvPicPr>
          <p:cNvPr id="43" name="Picture 2" descr="ile:TrackMate-Logo85x50-color-300p.png">
            <a:extLst>
              <a:ext uri="{FF2B5EF4-FFF2-40B4-BE49-F238E27FC236}">
                <a16:creationId xmlns:a16="http://schemas.microsoft.com/office/drawing/2014/main" id="{041AA478-67DA-F845-A29D-8921C9BE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36" y="1807567"/>
            <a:ext cx="1204169" cy="7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82AA6F-5EA5-AE43-B53D-3CD25A8C0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221" y="4180255"/>
            <a:ext cx="1143109" cy="212924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A3C54A3-78FB-6A41-ACA6-318C983B3CF7}"/>
              </a:ext>
            </a:extLst>
          </p:cNvPr>
          <p:cNvGrpSpPr/>
          <p:nvPr/>
        </p:nvGrpSpPr>
        <p:grpSpPr>
          <a:xfrm>
            <a:off x="1316629" y="1954410"/>
            <a:ext cx="2463175" cy="1539956"/>
            <a:chOff x="863589" y="6539697"/>
            <a:chExt cx="6696744" cy="432263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DF6596-2F42-8C42-860A-677B95E9E294}"/>
                </a:ext>
              </a:extLst>
            </p:cNvPr>
            <p:cNvSpPr/>
            <p:nvPr/>
          </p:nvSpPr>
          <p:spPr>
            <a:xfrm>
              <a:off x="863589" y="6539697"/>
              <a:ext cx="6696744" cy="4322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05D7368-CB96-1B45-B07F-24228EF1A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77096" y="7452766"/>
              <a:ext cx="2387104" cy="238710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44BCC07-16D7-6245-B932-3E0586C9F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11962" y="7058491"/>
              <a:ext cx="2376264" cy="2376264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424FADA-2181-6B4D-B386-5A50FDED3550}"/>
                </a:ext>
              </a:extLst>
            </p:cNvPr>
            <p:cNvCxnSpPr/>
            <p:nvPr/>
          </p:nvCxnSpPr>
          <p:spPr>
            <a:xfrm>
              <a:off x="2483768" y="10125746"/>
              <a:ext cx="38164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18E7244-0366-3344-BA4F-70C8D96FA541}"/>
                </a:ext>
              </a:extLst>
            </p:cNvPr>
            <p:cNvCxnSpPr/>
            <p:nvPr/>
          </p:nvCxnSpPr>
          <p:spPr>
            <a:xfrm flipV="1">
              <a:off x="2483768" y="7245424"/>
              <a:ext cx="0" cy="2880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2E2E27-FD5D-3A48-9B76-E7DA9DD2E085}"/>
                </a:ext>
              </a:extLst>
            </p:cNvPr>
            <p:cNvSpPr txBox="1"/>
            <p:nvPr/>
          </p:nvSpPr>
          <p:spPr>
            <a:xfrm>
              <a:off x="6372200" y="10269760"/>
              <a:ext cx="321029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13" dirty="0"/>
                <a:t>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DD778E-122D-3342-949E-A2E9D68669C3}"/>
                </a:ext>
              </a:extLst>
            </p:cNvPr>
            <p:cNvSpPr txBox="1"/>
            <p:nvPr/>
          </p:nvSpPr>
          <p:spPr>
            <a:xfrm rot="16200000">
              <a:off x="2073736" y="6798502"/>
              <a:ext cx="325305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13" dirty="0"/>
                <a:t>y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033E7EE0-CC2F-6D45-A1EA-6B689A4FCC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366" t="14081" r="14164" b="26640"/>
          <a:stretch/>
        </p:blipFill>
        <p:spPr>
          <a:xfrm>
            <a:off x="1235784" y="2731306"/>
            <a:ext cx="1331555" cy="7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9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C92F-E936-4297-9CAB-6102183B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2D73-7E6C-43FA-A3BC-EB5F13DA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02" y="1564791"/>
            <a:ext cx="8293190" cy="751822"/>
          </a:xfrm>
        </p:spPr>
        <p:txBody>
          <a:bodyPr>
            <a:normAutofit fontScale="92500" lnSpcReduction="20000"/>
          </a:bodyPr>
          <a:lstStyle/>
          <a:p>
            <a:r>
              <a:rPr lang="en-GB" sz="1900" dirty="0"/>
              <a:t>“Image registration is the process of transforming different sets of data into one coordinate system.” </a:t>
            </a:r>
          </a:p>
          <a:p>
            <a:pPr marL="0" indent="0" algn="r">
              <a:buNone/>
            </a:pPr>
            <a:r>
              <a:rPr lang="en-GB" sz="1050" dirty="0"/>
              <a:t>Source: 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566B3-3083-4F00-B956-CF669906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261" y="2407145"/>
            <a:ext cx="1790328" cy="179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FCC8F-BE65-4194-B39F-379A631C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25" y="2407145"/>
            <a:ext cx="1782198" cy="17821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1E8F08-0379-44AA-9DC8-8C101D1FC04E}"/>
              </a:ext>
            </a:extLst>
          </p:cNvPr>
          <p:cNvCxnSpPr>
            <a:cxnSpLocks/>
          </p:cNvCxnSpPr>
          <p:nvPr/>
        </p:nvCxnSpPr>
        <p:spPr>
          <a:xfrm>
            <a:off x="4649525" y="4297355"/>
            <a:ext cx="17821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E359D-5ED2-47BE-AD6C-92A401CD2B1C}"/>
              </a:ext>
            </a:extLst>
          </p:cNvPr>
          <p:cNvCxnSpPr>
            <a:cxnSpLocks/>
          </p:cNvCxnSpPr>
          <p:nvPr/>
        </p:nvCxnSpPr>
        <p:spPr>
          <a:xfrm flipV="1">
            <a:off x="4541513" y="2407145"/>
            <a:ext cx="0" cy="1782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97126-6D89-4478-B81F-3295FF52280B}"/>
              </a:ext>
            </a:extLst>
          </p:cNvPr>
          <p:cNvSpPr txBox="1"/>
          <p:nvPr/>
        </p:nvSpPr>
        <p:spPr>
          <a:xfrm>
            <a:off x="6377716" y="4243350"/>
            <a:ext cx="21544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13" dirty="0"/>
              <a:t>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4FB5BD-1DB4-46EB-BA65-9F255F2F4E6D}"/>
              </a:ext>
            </a:extLst>
          </p:cNvPr>
          <p:cNvCxnSpPr>
            <a:cxnSpLocks/>
          </p:cNvCxnSpPr>
          <p:nvPr/>
        </p:nvCxnSpPr>
        <p:spPr>
          <a:xfrm>
            <a:off x="2273261" y="4297355"/>
            <a:ext cx="17821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BC887E-E71E-486D-B40E-B2ED33D1AA14}"/>
              </a:ext>
            </a:extLst>
          </p:cNvPr>
          <p:cNvCxnSpPr>
            <a:cxnSpLocks/>
          </p:cNvCxnSpPr>
          <p:nvPr/>
        </p:nvCxnSpPr>
        <p:spPr>
          <a:xfrm flipV="1">
            <a:off x="2165249" y="2407145"/>
            <a:ext cx="0" cy="1782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920A4D-F11F-4BA1-AC1B-E91E71428EF1}"/>
              </a:ext>
            </a:extLst>
          </p:cNvPr>
          <p:cNvSpPr txBox="1"/>
          <p:nvPr/>
        </p:nvSpPr>
        <p:spPr>
          <a:xfrm>
            <a:off x="4001452" y="4243350"/>
            <a:ext cx="21544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13" dirty="0"/>
              <a:t>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69819-9EE6-4B8C-B203-59434346031D}"/>
              </a:ext>
            </a:extLst>
          </p:cNvPr>
          <p:cNvSpPr txBox="1">
            <a:spLocks/>
          </p:cNvSpPr>
          <p:nvPr/>
        </p:nvSpPr>
        <p:spPr>
          <a:xfrm>
            <a:off x="493102" y="4995175"/>
            <a:ext cx="8022248" cy="1142646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/>
              <a:t>Technically</a:t>
            </a:r>
          </a:p>
          <a:p>
            <a:pPr lvl="1"/>
            <a:r>
              <a:rPr lang="en-GB" sz="1700" dirty="0"/>
              <a:t>finding corresponding structures </a:t>
            </a:r>
          </a:p>
          <a:p>
            <a:pPr lvl="1"/>
            <a:r>
              <a:rPr lang="en-GB" sz="1700" dirty="0"/>
              <a:t>determining the optimal transformation to correct the misalignment of the images and </a:t>
            </a:r>
          </a:p>
          <a:p>
            <a:pPr lvl="1"/>
            <a:r>
              <a:rPr lang="en-GB" sz="1700" dirty="0"/>
              <a:t>apply the transformation</a:t>
            </a:r>
            <a:endParaRPr lang="en-GB" sz="1500" dirty="0"/>
          </a:p>
          <a:p>
            <a:endParaRPr lang="en-GB" sz="15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6263D1-D98D-4A3E-A091-037BA8330CEF}"/>
              </a:ext>
            </a:extLst>
          </p:cNvPr>
          <p:cNvSpPr/>
          <p:nvPr/>
        </p:nvSpPr>
        <p:spPr>
          <a:xfrm>
            <a:off x="3353381" y="2893199"/>
            <a:ext cx="378042" cy="378042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3ABD7C-239F-47E9-941A-067468D55BE8}"/>
              </a:ext>
            </a:extLst>
          </p:cNvPr>
          <p:cNvSpPr/>
          <p:nvPr/>
        </p:nvSpPr>
        <p:spPr>
          <a:xfrm>
            <a:off x="4649525" y="3271241"/>
            <a:ext cx="378042" cy="378042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83D4FEF-700A-4825-B0D8-DDD2B0D2C14E}"/>
              </a:ext>
            </a:extLst>
          </p:cNvPr>
          <p:cNvSpPr txBox="1">
            <a:spLocks/>
          </p:cNvSpPr>
          <p:nvPr/>
        </p:nvSpPr>
        <p:spPr>
          <a:xfrm>
            <a:off x="1751477" y="5264258"/>
            <a:ext cx="6048672" cy="5940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5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6EDD40-1A46-4682-A44C-E7C12972D755}"/>
              </a:ext>
            </a:extLst>
          </p:cNvPr>
          <p:cNvGrpSpPr/>
          <p:nvPr/>
        </p:nvGrpSpPr>
        <p:grpSpPr>
          <a:xfrm>
            <a:off x="1571183" y="2332531"/>
            <a:ext cx="5022558" cy="2584025"/>
            <a:chOff x="755576" y="7155338"/>
            <a:chExt cx="6696744" cy="344536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AEF580-E9AC-46F3-9CB2-A0D3AB50A4AB}"/>
                </a:ext>
              </a:extLst>
            </p:cNvPr>
            <p:cNvSpPr/>
            <p:nvPr/>
          </p:nvSpPr>
          <p:spPr>
            <a:xfrm>
              <a:off x="755576" y="7245424"/>
              <a:ext cx="6696744" cy="31683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EC3B366-0E13-45E9-96B0-060345F82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7784" y="7749480"/>
              <a:ext cx="2387104" cy="23871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41948D-C40F-4B5C-8A2C-4E3907F04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944" y="7245424"/>
              <a:ext cx="2376264" cy="2376264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8E6E2B-3CD6-4106-B7C1-DE15537BB838}"/>
                </a:ext>
              </a:extLst>
            </p:cNvPr>
            <p:cNvCxnSpPr/>
            <p:nvPr/>
          </p:nvCxnSpPr>
          <p:spPr>
            <a:xfrm>
              <a:off x="2627784" y="10269760"/>
              <a:ext cx="38164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18B0340-FB75-463E-B4CA-02A787FEB707}"/>
                </a:ext>
              </a:extLst>
            </p:cNvPr>
            <p:cNvCxnSpPr/>
            <p:nvPr/>
          </p:nvCxnSpPr>
          <p:spPr>
            <a:xfrm flipV="1">
              <a:off x="2483768" y="7245424"/>
              <a:ext cx="0" cy="2880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A5CD6A-AC4C-41E0-B1BC-E610D7909497}"/>
                </a:ext>
              </a:extLst>
            </p:cNvPr>
            <p:cNvSpPr txBox="1"/>
            <p:nvPr/>
          </p:nvSpPr>
          <p:spPr>
            <a:xfrm>
              <a:off x="6372200" y="10269760"/>
              <a:ext cx="321029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13" dirty="0"/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EA9E42-13E3-47D3-9A91-134DB56B356C}"/>
                </a:ext>
              </a:extLst>
            </p:cNvPr>
            <p:cNvSpPr txBox="1"/>
            <p:nvPr/>
          </p:nvSpPr>
          <p:spPr>
            <a:xfrm rot="16200000">
              <a:off x="2073736" y="7152517"/>
              <a:ext cx="32530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13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9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C92F-E936-4297-9CAB-6102183B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2D73-7E6C-43FA-A3BC-EB5F13DA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10" y="1630034"/>
            <a:ext cx="8293190" cy="505612"/>
          </a:xfrm>
        </p:spPr>
        <p:txBody>
          <a:bodyPr>
            <a:normAutofit fontScale="92500" lnSpcReduction="20000"/>
          </a:bodyPr>
          <a:lstStyle/>
          <a:p>
            <a:r>
              <a:rPr lang="en-GB" sz="1700" dirty="0"/>
              <a:t>Most commonly, one image is moved/rotated/… to match it in the coordinate system of the other image.</a:t>
            </a:r>
          </a:p>
          <a:p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AC652C-51BF-794C-AAE5-BA9E9AD095A3}"/>
              </a:ext>
            </a:extLst>
          </p:cNvPr>
          <p:cNvGrpSpPr/>
          <p:nvPr/>
        </p:nvGrpSpPr>
        <p:grpSpPr>
          <a:xfrm>
            <a:off x="3385158" y="2580105"/>
            <a:ext cx="2251908" cy="1794153"/>
            <a:chOff x="1710130" y="7004489"/>
            <a:chExt cx="5138318" cy="38456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7768A7D-6C08-844B-B153-A41B8B2DE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7784" y="7749480"/>
              <a:ext cx="2387104" cy="238710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0CA64A-0BE3-2643-B87F-25C03CAF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944" y="7245424"/>
              <a:ext cx="2376264" cy="2376264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A016D4D-7BAF-9F46-97C0-47BC77F8C331}"/>
                </a:ext>
              </a:extLst>
            </p:cNvPr>
            <p:cNvCxnSpPr/>
            <p:nvPr/>
          </p:nvCxnSpPr>
          <p:spPr>
            <a:xfrm>
              <a:off x="2627784" y="10269760"/>
              <a:ext cx="38164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2EB972-C5B5-0347-B72C-8C3C4E9808D8}"/>
                </a:ext>
              </a:extLst>
            </p:cNvPr>
            <p:cNvCxnSpPr/>
            <p:nvPr/>
          </p:nvCxnSpPr>
          <p:spPr>
            <a:xfrm flipV="1">
              <a:off x="2483768" y="7245424"/>
              <a:ext cx="0" cy="2880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E7E6B8-9F25-1A44-8D28-799F4A8FA5EE}"/>
                </a:ext>
              </a:extLst>
            </p:cNvPr>
            <p:cNvSpPr txBox="1"/>
            <p:nvPr/>
          </p:nvSpPr>
          <p:spPr>
            <a:xfrm>
              <a:off x="6255172" y="10206940"/>
              <a:ext cx="593276" cy="643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F04DF1-C491-2F49-BD8D-4870C9FC5DE2}"/>
                </a:ext>
              </a:extLst>
            </p:cNvPr>
            <p:cNvSpPr txBox="1"/>
            <p:nvPr/>
          </p:nvSpPr>
          <p:spPr>
            <a:xfrm rot="16200000">
              <a:off x="1770396" y="6944223"/>
              <a:ext cx="564183" cy="684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y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0865A61-1D95-204E-8693-31875E29A4E8}"/>
              </a:ext>
            </a:extLst>
          </p:cNvPr>
          <p:cNvSpPr txBox="1">
            <a:spLocks/>
          </p:cNvSpPr>
          <p:nvPr/>
        </p:nvSpPr>
        <p:spPr>
          <a:xfrm>
            <a:off x="2362631" y="4535167"/>
            <a:ext cx="1557704" cy="79277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i="1" dirty="0"/>
              <a:t>Reference,</a:t>
            </a:r>
          </a:p>
          <a:p>
            <a:r>
              <a:rPr lang="en-GB" sz="2100" i="1" dirty="0"/>
              <a:t>source </a:t>
            </a:r>
            <a:r>
              <a:rPr lang="en-GB" sz="2100" dirty="0"/>
              <a:t>or</a:t>
            </a:r>
          </a:p>
          <a:p>
            <a:r>
              <a:rPr lang="en-GB" sz="2100" i="1" dirty="0"/>
              <a:t>fixed </a:t>
            </a:r>
            <a:r>
              <a:rPr lang="en-GB" sz="2100" dirty="0"/>
              <a:t>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37F4C5-EE41-314F-B88B-A9FC01BC977D}"/>
              </a:ext>
            </a:extLst>
          </p:cNvPr>
          <p:cNvCxnSpPr>
            <a:stCxn id="23" idx="0"/>
          </p:cNvCxnSpPr>
          <p:nvPr/>
        </p:nvCxnSpPr>
        <p:spPr>
          <a:xfrm flipV="1">
            <a:off x="3141483" y="3894793"/>
            <a:ext cx="903410" cy="6403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2240C9D-D41C-454E-B871-8A32408FDD1D}"/>
              </a:ext>
            </a:extLst>
          </p:cNvPr>
          <p:cNvSpPr txBox="1">
            <a:spLocks/>
          </p:cNvSpPr>
          <p:nvPr/>
        </p:nvSpPr>
        <p:spPr>
          <a:xfrm>
            <a:off x="5429682" y="4539563"/>
            <a:ext cx="1655884" cy="79277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68580" tIns="34290" rIns="68580" bIns="3429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i="1" dirty="0"/>
              <a:t>Target,</a:t>
            </a:r>
          </a:p>
          <a:p>
            <a:r>
              <a:rPr lang="en-GB" sz="2100" i="1" dirty="0"/>
              <a:t>subject </a:t>
            </a:r>
            <a:r>
              <a:rPr lang="en-GB" sz="2100" dirty="0"/>
              <a:t>or</a:t>
            </a:r>
          </a:p>
          <a:p>
            <a:r>
              <a:rPr lang="en-GB" sz="2100" i="1" dirty="0"/>
              <a:t>moving </a:t>
            </a:r>
            <a:r>
              <a:rPr lang="en-GB" sz="2100" dirty="0"/>
              <a:t>image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519641-4F4E-8842-B6B3-D5AE8ED0A95B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5173240" y="3345274"/>
            <a:ext cx="1084383" cy="11942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90750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56A1E522-47BA-E249-9CDD-F14024E92C75}" vid="{70393E8F-01EA-9149-857F-AABA25F138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2129</TotalTime>
  <Words>2735</Words>
  <Application>Microsoft Macintosh PowerPoint</Application>
  <PresentationFormat>On-screen Show (4:3)</PresentationFormat>
  <Paragraphs>593</Paragraphs>
  <Slides>70</Slides>
  <Notes>14</Notes>
  <HiddenSlides>1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Linux Libertine</vt:lpstr>
      <vt:lpstr>Theme1</vt:lpstr>
      <vt:lpstr>Introduction to Image Analysis with FIJI</vt:lpstr>
      <vt:lpstr>Course schedule</vt:lpstr>
      <vt:lpstr>Recap: 3D Visualization &amp; Analysis</vt:lpstr>
      <vt:lpstr>Overview </vt:lpstr>
      <vt:lpstr>Recap: Image dimensions</vt:lpstr>
      <vt:lpstr>PowerPoint Presentation</vt:lpstr>
      <vt:lpstr>Motivation</vt:lpstr>
      <vt:lpstr>Image Registration</vt:lpstr>
      <vt:lpstr>Terminology</vt:lpstr>
      <vt:lpstr>Registration Strategies</vt:lpstr>
      <vt:lpstr>Types of Misalignments </vt:lpstr>
      <vt:lpstr>Spatial Transformations</vt:lpstr>
      <vt:lpstr>Quiz 1</vt:lpstr>
      <vt:lpstr>Registration: Many use cases</vt:lpstr>
      <vt:lpstr>Spatial Transformations: in Practice</vt:lpstr>
      <vt:lpstr>Registration in FIJI: StackReg Tool</vt:lpstr>
      <vt:lpstr>Demo/Hands-on: Drift Correction using StackReg </vt:lpstr>
      <vt:lpstr>Other Registration Tools in FIJI</vt:lpstr>
      <vt:lpstr>Exercise: MultiStackReg</vt:lpstr>
      <vt:lpstr>PowerPoint Presentation</vt:lpstr>
      <vt:lpstr>Time sequence analysis: Tracking</vt:lpstr>
      <vt:lpstr>Tracking</vt:lpstr>
      <vt:lpstr>Tracking</vt:lpstr>
      <vt:lpstr>Tracking</vt:lpstr>
      <vt:lpstr>Quiz 2</vt:lpstr>
      <vt:lpstr>Tracking: Error Sources</vt:lpstr>
      <vt:lpstr>Spot-detection: Track maxima</vt:lpstr>
      <vt:lpstr>Linking / matching</vt:lpstr>
      <vt:lpstr>Tracking Terminology</vt:lpstr>
      <vt:lpstr>Tracking Terminology</vt:lpstr>
      <vt:lpstr>PowerPoint Presentation</vt:lpstr>
      <vt:lpstr>Tracking in FIJI: TrackMate</vt:lpstr>
      <vt:lpstr>TrackMate: Step-by-step</vt:lpstr>
      <vt:lpstr>TrackMate: Step-by-step</vt:lpstr>
      <vt:lpstr>TrackMate: Step-by-step</vt:lpstr>
      <vt:lpstr>TrackMate: Step-by-step</vt:lpstr>
      <vt:lpstr>TrackMate: Step-by-step</vt:lpstr>
      <vt:lpstr>TrackMate: Step-by-step</vt:lpstr>
      <vt:lpstr>TrackMate: Step-by-step</vt:lpstr>
      <vt:lpstr>TrackMate: Step-by-step</vt:lpstr>
      <vt:lpstr>TrackMate: Step-by-step</vt:lpstr>
      <vt:lpstr>TrackMate: Step-by-step</vt:lpstr>
      <vt:lpstr>TrackMate: Step-by-step</vt:lpstr>
      <vt:lpstr>TrackMate: Step-by-step</vt:lpstr>
      <vt:lpstr>Demo: TrackMate</vt:lpstr>
      <vt:lpstr>PowerPoint Presentation</vt:lpstr>
      <vt:lpstr>More tools for Tracking</vt:lpstr>
      <vt:lpstr>Add-on: Temporal color code</vt:lpstr>
      <vt:lpstr>Add-on: Bleaching Correction</vt:lpstr>
      <vt:lpstr>Summary </vt:lpstr>
      <vt:lpstr>PowerPoint Presentation</vt:lpstr>
      <vt:lpstr>Exercise: Track spots using TrackMate</vt:lpstr>
      <vt:lpstr>Exercise: Track spots using TrackMate</vt:lpstr>
      <vt:lpstr>Exercise: Track spots using TrackMate</vt:lpstr>
      <vt:lpstr>Exercise: Track spots using TrackMate</vt:lpstr>
      <vt:lpstr>Exercise: Track spots using TrackMate</vt:lpstr>
      <vt:lpstr>Exercise: Track spots using TrackMate</vt:lpstr>
      <vt:lpstr>Exercise: Track spots using TrackMate</vt:lpstr>
      <vt:lpstr>PowerPoint Presentation</vt:lpstr>
      <vt:lpstr>Recap: Image dimensions</vt:lpstr>
      <vt:lpstr>Stitching</vt:lpstr>
      <vt:lpstr>Stitching</vt:lpstr>
      <vt:lpstr>Stitching in FIJI: Grid/Collection plugin</vt:lpstr>
      <vt:lpstr>Grid/Collection plugin</vt:lpstr>
      <vt:lpstr>Grid/Collection plugin</vt:lpstr>
      <vt:lpstr>Vignetting</vt:lpstr>
      <vt:lpstr>Other stitching tools</vt:lpstr>
      <vt:lpstr>Demo: Stitching</vt:lpstr>
      <vt:lpstr>Quiz 3: Stitching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 with FIJI</dc:title>
  <dc:creator>Microsoft Office User</dc:creator>
  <cp:lastModifiedBy>Gayathri Nadar</cp:lastModifiedBy>
  <cp:revision>118</cp:revision>
  <dcterms:created xsi:type="dcterms:W3CDTF">2020-04-16T08:46:14Z</dcterms:created>
  <dcterms:modified xsi:type="dcterms:W3CDTF">2021-04-28T12:56:40Z</dcterms:modified>
</cp:coreProperties>
</file>